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5.jpeg" ContentType="image/jpeg"/>
  <Override PartName="/ppt/media/image14.jpeg" ContentType="image/jpeg"/>
  <Override PartName="/ppt/media/image18.gif" ContentType="image/gif"/>
  <Override PartName="/ppt/media/image13.png" ContentType="image/png"/>
  <Override PartName="/ppt/media/image9.jpeg" ContentType="image/jpeg"/>
  <Override PartName="/ppt/media/image8.jpeg" ContentType="image/jpeg"/>
  <Override PartName="/ppt/media/image7.jpeg" ContentType="image/jpeg"/>
  <Override PartName="/ppt/media/image6.jpeg" ContentType="image/jpeg"/>
  <Override PartName="/ppt/media/image10.png" ContentType="image/png"/>
  <Override PartName="/ppt/media/image5.jpeg" ContentType="image/jpeg"/>
  <Override PartName="/ppt/media/image4.jpeg" ContentType="image/jpeg"/>
  <Override PartName="/ppt/media/image19.png" ContentType="image/png"/>
  <Override PartName="/ppt/media/image16.gif" ContentType="image/gif"/>
  <Override PartName="/ppt/media/image12.gif" ContentType="image/gif"/>
  <Override PartName="/ppt/media/image3.jpeg" ContentType="image/jpeg"/>
  <Override PartName="/ppt/media/image11.png" ContentType="image/png"/>
  <Override PartName="/ppt/media/image2.jpeg" ContentType="image/jpeg"/>
  <Override PartName="/ppt/media/image1.jpeg" ContentType="image/jpeg"/>
  <Override PartName="/ppt/media/image17.gif" ContentType="image/gif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10440" y="6535800"/>
            <a:ext cx="6635880" cy="332280"/>
          </a:xfrm>
          <a:prstGeom prst="rect">
            <a:avLst/>
          </a:prstGeom>
          <a:solidFill>
            <a:srgbClr val="0f6a93"/>
          </a:solidFill>
        </p:spPr>
      </p:sp>
      <p:sp>
        <p:nvSpPr>
          <p:cNvPr id="1" name="CustomShape 2"/>
          <p:cNvSpPr/>
          <p:nvPr/>
        </p:nvSpPr>
        <p:spPr>
          <a:xfrm>
            <a:off x="6625800" y="6535800"/>
            <a:ext cx="2528280" cy="33228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2" name="CustomShape 3"/>
          <p:cNvSpPr/>
          <p:nvPr/>
        </p:nvSpPr>
        <p:spPr>
          <a:xfrm>
            <a:off x="3584160" y="6548040"/>
            <a:ext cx="312192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solidFill>
                  <a:srgbClr val="000000"/>
                </a:solidFill>
                <a:latin typeface="Lucida Sans"/>
              </a:rPr>
              <a:t>Spécialité ISN en Terminale S</a:t>
            </a:r>
            <a:endParaRPr/>
          </a:p>
        </p:txBody>
      </p:sp>
      <p:sp>
        <p:nvSpPr>
          <p:cNvPr id="3" name="CustomShape 4"/>
          <p:cNvSpPr/>
          <p:nvPr/>
        </p:nvSpPr>
        <p:spPr>
          <a:xfrm>
            <a:off x="6625080" y="6548040"/>
            <a:ext cx="253080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solidFill>
                  <a:srgbClr val="ffffff"/>
                </a:solidFill>
                <a:latin typeface="Lucida Sans"/>
              </a:rPr>
              <a:t>Séminaire de Walbourg</a:t>
            </a:r>
            <a:endParaRPr/>
          </a:p>
        </p:txBody>
      </p:sp>
      <p:pic>
        <p:nvPicPr>
          <p:cNvPr descr="" id="4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-10440" y="-9000"/>
            <a:ext cx="9164520" cy="1245600"/>
          </a:xfrm>
          <a:prstGeom prst="rect">
            <a:avLst/>
          </a:prstGeom>
        </p:spPr>
      </p:pic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r-FR"/>
              <a:t>Click to edit the title text format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fr-F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fr-FR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-10440" y="6535800"/>
            <a:ext cx="6635880" cy="332280"/>
          </a:xfrm>
          <a:prstGeom prst="rect">
            <a:avLst/>
          </a:prstGeom>
          <a:solidFill>
            <a:srgbClr val="0f6a93"/>
          </a:solidFill>
        </p:spPr>
      </p:sp>
      <p:sp>
        <p:nvSpPr>
          <p:cNvPr id="40" name="CustomShape 2"/>
          <p:cNvSpPr/>
          <p:nvPr/>
        </p:nvSpPr>
        <p:spPr>
          <a:xfrm>
            <a:off x="6625800" y="6535800"/>
            <a:ext cx="2528280" cy="33228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41" name="CustomShape 3"/>
          <p:cNvSpPr/>
          <p:nvPr/>
        </p:nvSpPr>
        <p:spPr>
          <a:xfrm>
            <a:off x="3584160" y="6548040"/>
            <a:ext cx="312192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solidFill>
                  <a:srgbClr val="000000"/>
                </a:solidFill>
                <a:latin typeface="Lucida Sans"/>
              </a:rPr>
              <a:t>Spécialité ISN en Terminale S</a:t>
            </a:r>
            <a:endParaRPr/>
          </a:p>
        </p:txBody>
      </p:sp>
      <p:sp>
        <p:nvSpPr>
          <p:cNvPr id="42" name="CustomShape 4"/>
          <p:cNvSpPr/>
          <p:nvPr/>
        </p:nvSpPr>
        <p:spPr>
          <a:xfrm>
            <a:off x="6625080" y="6548040"/>
            <a:ext cx="253080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solidFill>
                  <a:srgbClr val="ffffff"/>
                </a:solidFill>
                <a:latin typeface="Lucida Sans"/>
              </a:rPr>
              <a:t>Séminaire de Walbourg</a:t>
            </a:r>
            <a:endParaRPr/>
          </a:p>
        </p:txBody>
      </p:sp>
      <p:pic>
        <p:nvPicPr>
          <p:cNvPr descr="" id="4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-10440" y="-9000"/>
            <a:ext cx="9164520" cy="1245600"/>
          </a:xfrm>
          <a:prstGeom prst="rect">
            <a:avLst/>
          </a:prstGeom>
        </p:spPr>
      </p:pic>
      <p:sp>
        <p:nvSpPr>
          <p:cNvPr id="44" name="PlaceHolder 5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fr-FR" sz="4100">
                <a:latin typeface="Lucida Sans"/>
              </a:rPr>
              <a:t>Click to edit the title text formatModifiez le style du titre</a:t>
            </a:r>
            <a:endParaRPr/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Book Antiqua"/>
              </a:rPr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Book Antiqua"/>
              </a:rPr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>
                <a:solidFill>
                  <a:srgbClr val="000000"/>
                </a:solidFill>
                <a:latin typeface="Book Antiqua"/>
              </a:rPr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Book Antiqua"/>
              </a:rPr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>
                <a:solidFill>
                  <a:srgbClr val="000000"/>
                </a:solidFill>
                <a:latin typeface="Book Antiqua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Book Antiqua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Book Antiqua"/>
              </a:rPr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>
                <a:solidFill>
                  <a:srgbClr val="000000"/>
                </a:solidFill>
                <a:latin typeface="Book Antiqua"/>
              </a:rPr>
              <a:t>Eighth Outline Level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Book Antiqua"/>
              </a:rPr>
              <a:t>Ninth Outline LevelModifiez les styles du texte du masque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Book Antiqua"/>
              </a:rPr>
              <a:t>Deuxième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Book Antiqua"/>
              </a:rPr>
              <a:t>Troisième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Book Antiqua"/>
              </a:rPr>
              <a:t>Quatrième niveau</a:t>
            </a:r>
            <a:endParaRPr/>
          </a:p>
          <a:p>
            <a:r>
              <a:rPr lang="fr-FR">
                <a:solidFill>
                  <a:srgbClr val="000000"/>
                </a:solidFill>
                <a:latin typeface="Book Antiqua"/>
              </a:rPr>
              <a:t>Cinquième niveau</a:t>
            </a:r>
            <a:endParaRPr/>
          </a:p>
        </p:txBody>
      </p:sp>
      <p:sp>
        <p:nvSpPr>
          <p:cNvPr id="46" name="PlaceHolder 7"/>
          <p:cNvSpPr>
            <a:spLocks noGrp="1"/>
          </p:cNvSpPr>
          <p:nvPr>
            <p:ph type="dt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US">
                <a:solidFill>
                  <a:srgbClr val="000000"/>
                </a:solidFill>
                <a:latin typeface="Book Antiqua"/>
              </a:rPr>
              <a:t>4/5/12</a:t>
            </a:r>
            <a:endParaRPr/>
          </a:p>
        </p:txBody>
      </p:sp>
      <p:sp>
        <p:nvSpPr>
          <p:cNvPr id="47" name="PlaceHolder 8"/>
          <p:cNvSpPr>
            <a:spLocks noGrp="1"/>
          </p:cNvSpPr>
          <p:nvPr>
            <p:ph type="ftr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8" name="PlaceHolder 9"/>
          <p:cNvSpPr>
            <a:spLocks noGrp="1"/>
          </p:cNvSpPr>
          <p:nvPr>
            <p:ph type="sldNum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</p:spPr>
        <p:txBody>
          <a:bodyPr bIns="45000" lIns="90000" rIns="90000" tIns="45000"/>
          <a:p>
            <a:fld id="{E141E121-7121-4171-8121-E1B101F15141}" type="slidenum">
              <a:rPr lang="en-US">
                <a:solidFill>
                  <a:srgbClr val="000000"/>
                </a:solidFill>
                <a:latin typeface="Book Antiqua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-10440" y="6535800"/>
            <a:ext cx="6635880" cy="332280"/>
          </a:xfrm>
          <a:prstGeom prst="rect">
            <a:avLst/>
          </a:prstGeom>
          <a:solidFill>
            <a:srgbClr val="0f6a93"/>
          </a:solidFill>
        </p:spPr>
      </p:sp>
      <p:sp>
        <p:nvSpPr>
          <p:cNvPr id="82" name="CustomShape 2"/>
          <p:cNvSpPr/>
          <p:nvPr/>
        </p:nvSpPr>
        <p:spPr>
          <a:xfrm>
            <a:off x="6625800" y="6535800"/>
            <a:ext cx="2528280" cy="332280"/>
          </a:xfrm>
          <a:prstGeom prst="rect">
            <a:avLst/>
          </a:prstGeom>
          <a:solidFill>
            <a:srgbClr val="000000"/>
          </a:solidFill>
        </p:spPr>
      </p:sp>
      <p:sp>
        <p:nvSpPr>
          <p:cNvPr id="83" name="CustomShape 3"/>
          <p:cNvSpPr/>
          <p:nvPr/>
        </p:nvSpPr>
        <p:spPr>
          <a:xfrm>
            <a:off x="3584160" y="6548040"/>
            <a:ext cx="312192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solidFill>
                  <a:srgbClr val="000000"/>
                </a:solidFill>
                <a:latin typeface="Lucida Sans"/>
              </a:rPr>
              <a:t>Spécialité ISN en Terminale S</a:t>
            </a:r>
            <a:endParaRPr/>
          </a:p>
        </p:txBody>
      </p:sp>
      <p:sp>
        <p:nvSpPr>
          <p:cNvPr id="84" name="CustomShape 4"/>
          <p:cNvSpPr/>
          <p:nvPr/>
        </p:nvSpPr>
        <p:spPr>
          <a:xfrm>
            <a:off x="6625080" y="6548040"/>
            <a:ext cx="2530800" cy="3034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en-US" sz="1400">
                <a:solidFill>
                  <a:srgbClr val="ffffff"/>
                </a:solidFill>
                <a:latin typeface="Lucida Sans"/>
              </a:rPr>
              <a:t>Séminaire de Walbourg</a:t>
            </a:r>
            <a:endParaRPr/>
          </a:p>
        </p:txBody>
      </p:sp>
      <p:pic>
        <p:nvPicPr>
          <p:cNvPr descr="" id="85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-10440" y="-9000"/>
            <a:ext cx="9164520" cy="1245600"/>
          </a:xfrm>
          <a:prstGeom prst="rect">
            <a:avLst/>
          </a:prstGeom>
        </p:spPr>
      </p:pic>
      <p:sp>
        <p:nvSpPr>
          <p:cNvPr id="8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r-FR"/>
              <a:t>Click to edit the title text format</a:t>
            </a:r>
            <a:endParaRPr/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fr-FR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fr-FR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fr-FR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fr-FR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fr-FR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fr-FR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fr-FR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6.gif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7.gif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8.gif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gif"/><Relationship Id="rId4" Type="http://schemas.openxmlformats.org/officeDocument/2006/relationships/image" Target="../media/image13.png"/><Relationship Id="rId5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0" y="2006280"/>
            <a:ext cx="9143640" cy="3042000"/>
          </a:xfrm>
          <a:prstGeom prst="rect">
            <a:avLst/>
          </a:prstGeom>
        </p:spPr>
        <p:txBody>
          <a:bodyPr anchor="ctr"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Enseignement de </a:t>
            </a: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
</a:t>
            </a: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              spécialité —Terminale S </a:t>
            </a:r>
            <a:endParaRPr/>
          </a:p>
          <a:p>
            <a:pPr algn="ctr">
              <a:lnSpc>
                <a:spcPct val="93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  <a:ea typeface="Microsoft YaHei"/>
              </a:rPr>
              <a:t>
</a:t>
            </a:r>
            <a:r>
              <a:rPr lang="en-US" sz="4400">
                <a:solidFill>
                  <a:srgbClr val="1261d6"/>
                </a:solidFill>
                <a:latin typeface="Calibri"/>
                <a:ea typeface="Microsoft YaHei"/>
              </a:rPr>
              <a:t>I</a:t>
            </a:r>
            <a:r>
              <a:rPr lang="en-US" sz="4400">
                <a:solidFill>
                  <a:srgbClr val="000000"/>
                </a:solidFill>
                <a:latin typeface="Calibri"/>
                <a:ea typeface="Microsoft YaHei"/>
              </a:rPr>
              <a:t>nformatique</a:t>
            </a:r>
            <a:r>
              <a:rPr lang="en-US" sz="4400">
                <a:solidFill>
                  <a:srgbClr val="000000"/>
                </a:solidFill>
                <a:latin typeface="Calibri"/>
                <a:ea typeface="Microsoft YaHei"/>
              </a:rPr>
              <a:t>
</a:t>
            </a:r>
            <a:r>
              <a:rPr lang="en-US" sz="4400">
                <a:solidFill>
                  <a:srgbClr val="000000"/>
                </a:solidFill>
                <a:latin typeface="Calibri"/>
                <a:ea typeface="Microsoft YaHei"/>
              </a:rPr>
              <a:t>et </a:t>
            </a:r>
            <a:r>
              <a:rPr lang="en-US" sz="4400">
                <a:solidFill>
                  <a:srgbClr val="1261d6"/>
                </a:solidFill>
                <a:latin typeface="Calibri"/>
                <a:ea typeface="Microsoft YaHei"/>
              </a:rPr>
              <a:t>S</a:t>
            </a:r>
            <a:r>
              <a:rPr lang="en-US" sz="4400">
                <a:solidFill>
                  <a:srgbClr val="000000"/>
                </a:solidFill>
                <a:latin typeface="Calibri"/>
                <a:ea typeface="Microsoft YaHei"/>
              </a:rPr>
              <a:t>cience  du  </a:t>
            </a:r>
            <a:r>
              <a:rPr lang="en-US" sz="4400">
                <a:solidFill>
                  <a:srgbClr val="1261d6"/>
                </a:solidFill>
                <a:latin typeface="Calibri"/>
                <a:ea typeface="Microsoft YaHei"/>
              </a:rPr>
              <a:t>N</a:t>
            </a:r>
            <a:r>
              <a:rPr lang="en-US" sz="4400">
                <a:solidFill>
                  <a:srgbClr val="000000"/>
                </a:solidFill>
                <a:latin typeface="Calibri"/>
                <a:ea typeface="Microsoft YaHei"/>
              </a:rPr>
              <a:t>umérique (</a:t>
            </a:r>
            <a:r>
              <a:rPr lang="en-US" sz="4400">
                <a:solidFill>
                  <a:srgbClr val="1261d6"/>
                </a:solidFill>
                <a:latin typeface="Calibri"/>
                <a:ea typeface="Microsoft YaHei"/>
              </a:rPr>
              <a:t>ISN</a:t>
            </a:r>
            <a:r>
              <a:rPr lang="en-US" sz="4400">
                <a:solidFill>
                  <a:srgbClr val="000000"/>
                </a:solidFill>
                <a:latin typeface="Calibri"/>
                <a:ea typeface="Microsoft YaHei"/>
              </a:rPr>
              <a:t>)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464760" y="170028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Thèmes abordés</a:t>
            </a:r>
            <a:endParaRPr/>
          </a:p>
        </p:txBody>
      </p:sp>
      <p:sp>
        <p:nvSpPr>
          <p:cNvPr id="155" name="CustomShape 2"/>
          <p:cNvSpPr/>
          <p:nvPr/>
        </p:nvSpPr>
        <p:spPr>
          <a:xfrm>
            <a:off x="1612800" y="3385800"/>
            <a:ext cx="3233520" cy="3106440"/>
          </a:xfrm>
          <a:prstGeom prst="rect">
            <a:avLst/>
          </a:prstGeom>
          <a:blipFill>
            <a:blip r:embed="rId1"/>
          </a:blipFill>
        </p:spPr>
      </p:sp>
      <p:sp>
        <p:nvSpPr>
          <p:cNvPr id="156" name="CustomShape 3"/>
          <p:cNvSpPr/>
          <p:nvPr/>
        </p:nvSpPr>
        <p:spPr>
          <a:xfrm>
            <a:off x="4788000" y="2581920"/>
            <a:ext cx="3887280" cy="2719080"/>
          </a:xfrm>
          <a:prstGeom prst="rect">
            <a:avLst/>
          </a:prstGeom>
        </p:spPr>
        <p:txBody>
          <a:bodyPr bIns="0" lIns="0" rIns="0" tIns="38880" wrap="none"/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Base 2, 10, 16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Nombres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Caractères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Couleurs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Images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Compression de données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Codes correcteurs </a:t>
            </a:r>
            <a:endParaRPr/>
          </a:p>
          <a:p>
            <a:pPr>
              <a:lnSpc>
                <a:spcPct val="93000"/>
              </a:lnSpc>
            </a:pPr>
            <a:endParaRPr/>
          </a:p>
        </p:txBody>
      </p:sp>
      <p:sp>
        <p:nvSpPr>
          <p:cNvPr id="157" name="CustomShape 4"/>
          <p:cNvSpPr/>
          <p:nvPr/>
        </p:nvSpPr>
        <p:spPr>
          <a:xfrm>
            <a:off x="467640" y="2629800"/>
            <a:ext cx="1452600" cy="1302840"/>
          </a:xfrm>
          <a:prstGeom prst="ellipse">
            <a:avLst/>
          </a:prstGeom>
          <a:gradFill>
            <a:gsLst>
              <a:gs pos="0">
                <a:srgbClr val="99403d"/>
              </a:gs>
              <a:gs pos="100000">
                <a:srgbClr val="99403d"/>
              </a:gs>
            </a:gsLst>
            <a:lin ang="8346000"/>
          </a:gradFill>
        </p:spPr>
      </p:sp>
      <p:sp>
        <p:nvSpPr>
          <p:cNvPr id="158" name="CustomShape 5"/>
          <p:cNvSpPr/>
          <p:nvPr/>
        </p:nvSpPr>
        <p:spPr>
          <a:xfrm>
            <a:off x="680400" y="2820600"/>
            <a:ext cx="1027080" cy="921240"/>
          </a:xfrm>
          <a:prstGeom prst="rect">
            <a:avLst/>
          </a:prstGeom>
        </p:spPr>
        <p:txBody>
          <a:bodyPr anchor="ctr" bIns="15120" lIns="15120" rIns="15120" tIns="15120"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  <a:latin typeface="Book Antiqua"/>
              </a:rPr>
              <a:t>Codage de l’information</a:t>
            </a:r>
            <a:endParaRPr/>
          </a:p>
        </p:txBody>
      </p:sp>
    </p:spTree>
  </p:cSld>
  <p:timing>
    <p:tnLst>
      <p:par>
        <p:cTn dur="indefinite" id="81" nodeType="tmRoot" restart="never">
          <p:childTnLst>
            <p:seq>
              <p:cTn dur="indefinite" id="82" nodeType="mainSeq">
                <p:childTnLst>
                  <p:par>
                    <p:cTn fill="hold" id="83">
                      <p:stCondLst>
                        <p:cond delay="indefinite"/>
                      </p:stCondLst>
                      <p:childTnLst>
                        <p:par>
                          <p:cTn fill="hold" id="84">
                            <p:stCondLst>
                              <p:cond delay="0"/>
                            </p:stCondLst>
                            <p:childTnLst>
                              <p:par>
                                <p:cTn fill="hold" id="8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3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7">
                      <p:stCondLst>
                        <p:cond delay="indefinite"/>
                      </p:stCondLst>
                      <p:childTnLst>
                        <p:par>
                          <p:cTn fill="hold" id="88">
                            <p:stCondLst>
                              <p:cond delay="0"/>
                            </p:stCondLst>
                            <p:childTnLst>
                              <p:par>
                                <p:cTn fill="hold" id="8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4" st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1">
                      <p:stCondLst>
                        <p:cond delay="indefinite"/>
                      </p:stCondLst>
                      <p:childTnLst>
                        <p:par>
                          <p:cTn fill="hold" id="92">
                            <p:stCondLst>
                              <p:cond delay="0"/>
                            </p:stCondLst>
                            <p:childTnLst>
                              <p:par>
                                <p:cTn fill="hold" id="9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43" st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5">
                      <p:stCondLst>
                        <p:cond delay="indefinite"/>
                      </p:stCondLst>
                      <p:childTnLst>
                        <p:par>
                          <p:cTn fill="hold" id="96">
                            <p:stCondLst>
                              <p:cond delay="0"/>
                            </p:stCondLst>
                            <p:childTnLst>
                              <p:par>
                                <p:cTn fill="hold" id="9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50" st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9">
                      <p:stCondLst>
                        <p:cond delay="indefinite"/>
                      </p:stCondLst>
                      <p:childTnLst>
                        <p:par>
                          <p:cTn fill="hold" id="100">
                            <p:stCondLst>
                              <p:cond delay="0"/>
                            </p:stCondLst>
                            <p:childTnLst>
                              <p:par>
                                <p:cTn fill="hold" id="10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73" st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03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92" st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464760" y="170028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Thèmes abordés</a:t>
            </a:r>
            <a:endParaRPr/>
          </a:p>
        </p:txBody>
      </p:sp>
      <p:sp>
        <p:nvSpPr>
          <p:cNvPr id="160" name="CustomShape 2"/>
          <p:cNvSpPr/>
          <p:nvPr/>
        </p:nvSpPr>
        <p:spPr>
          <a:xfrm>
            <a:off x="1245240" y="3017520"/>
            <a:ext cx="3692520" cy="3509640"/>
          </a:xfrm>
          <a:prstGeom prst="rect">
            <a:avLst/>
          </a:prstGeom>
          <a:blipFill>
            <a:blip r:embed="rId1"/>
          </a:blipFill>
        </p:spPr>
      </p:sp>
      <p:sp>
        <p:nvSpPr>
          <p:cNvPr id="161" name="CustomShape 3"/>
          <p:cNvSpPr/>
          <p:nvPr/>
        </p:nvSpPr>
        <p:spPr>
          <a:xfrm>
            <a:off x="4788000" y="2580480"/>
            <a:ext cx="3887280" cy="2719080"/>
          </a:xfrm>
          <a:prstGeom prst="rect">
            <a:avLst/>
          </a:prstGeom>
        </p:spPr>
        <p:txBody>
          <a:bodyPr bIns="0" lIns="0" rIns="0" tIns="38880" wrap="none"/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Carte-mère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Disque dur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Mémoires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Internet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Google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…</a:t>
            </a:r>
            <a:endParaRPr/>
          </a:p>
          <a:p>
            <a:pPr>
              <a:lnSpc>
                <a:spcPct val="93000"/>
              </a:lnSpc>
            </a:pPr>
            <a:endParaRPr/>
          </a:p>
        </p:txBody>
      </p:sp>
      <p:sp>
        <p:nvSpPr>
          <p:cNvPr id="162" name="CustomShape 4"/>
          <p:cNvSpPr/>
          <p:nvPr/>
        </p:nvSpPr>
        <p:spPr>
          <a:xfrm>
            <a:off x="467640" y="2609280"/>
            <a:ext cx="1452600" cy="1302840"/>
          </a:xfrm>
          <a:prstGeom prst="ellipse">
            <a:avLst/>
          </a:prstGeom>
          <a:gradFill>
            <a:gsLst>
              <a:gs pos="0">
                <a:srgbClr val="7c9547"/>
              </a:gs>
              <a:gs pos="100000">
                <a:srgbClr val="7c9547"/>
              </a:gs>
            </a:gsLst>
            <a:lin ang="8346000"/>
          </a:gradFill>
        </p:spPr>
      </p:sp>
      <p:sp>
        <p:nvSpPr>
          <p:cNvPr id="163" name="CustomShape 5"/>
          <p:cNvSpPr/>
          <p:nvPr/>
        </p:nvSpPr>
        <p:spPr>
          <a:xfrm>
            <a:off x="680400" y="2800080"/>
            <a:ext cx="1027080" cy="921240"/>
          </a:xfrm>
          <a:prstGeom prst="rect">
            <a:avLst/>
          </a:prstGeom>
        </p:spPr>
        <p:txBody>
          <a:bodyPr anchor="ctr" bIns="15120" lIns="15120" rIns="15120" tIns="15120"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  <a:latin typeface="Book Antiqua"/>
              </a:rPr>
              <a:t>Hardware</a:t>
            </a:r>
            <a:endParaRPr/>
          </a:p>
        </p:txBody>
      </p:sp>
    </p:spTree>
  </p:cSld>
  <p:timing>
    <p:tnLst>
      <p:par>
        <p:cTn dur="indefinite" id="105" nodeType="tmRoot" restart="never">
          <p:childTnLst>
            <p:seq>
              <p:cTn dur="indefinite" id="106" nodeType="mainSeq">
                <p:childTnLst>
                  <p:par>
                    <p:cTn fill="hold" id="107">
                      <p:stCondLst>
                        <p:cond delay="indefinite"/>
                      </p:stCondLst>
                      <p:childTnLst>
                        <p:par>
                          <p:cTn fill="hold" id="108">
                            <p:stCondLst>
                              <p:cond delay="0"/>
                            </p:stCondLst>
                            <p:childTnLst>
                              <p:par>
                                <p:cTn fill="hold" id="10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2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1">
                      <p:stCondLst>
                        <p:cond delay="indefinite"/>
                      </p:stCondLst>
                      <p:childTnLst>
                        <p:par>
                          <p:cTn fill="hold" id="112">
                            <p:stCondLst>
                              <p:cond delay="0"/>
                            </p:stCondLst>
                            <p:childTnLst>
                              <p:par>
                                <p:cTn fill="hold" id="11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1" st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5">
                      <p:stCondLst>
                        <p:cond delay="indefinite"/>
                      </p:stCondLst>
                      <p:childTnLst>
                        <p:par>
                          <p:cTn fill="hold" id="116">
                            <p:stCondLst>
                              <p:cond delay="0"/>
                            </p:stCondLst>
                            <p:childTnLst>
                              <p:par>
                                <p:cTn fill="hold" id="11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0" st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9">
                      <p:stCondLst>
                        <p:cond delay="indefinite"/>
                      </p:stCondLst>
                      <p:childTnLst>
                        <p:par>
                          <p:cTn fill="hold" id="120">
                            <p:stCondLst>
                              <p:cond delay="0"/>
                            </p:stCondLst>
                            <p:childTnLst>
                              <p:par>
                                <p:cTn fill="hold" id="12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7" st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3">
                      <p:stCondLst>
                        <p:cond delay="indefinite"/>
                      </p:stCondLst>
                      <p:childTnLst>
                        <p:par>
                          <p:cTn fill="hold" id="124">
                            <p:stCondLst>
                              <p:cond delay="0"/>
                            </p:stCondLst>
                            <p:childTnLst>
                              <p:par>
                                <p:cTn fill="hold" id="12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9" st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2483640" y="1772640"/>
            <a:ext cx="5760360" cy="4775400"/>
          </a:xfrm>
          <a:prstGeom prst="rect">
            <a:avLst/>
          </a:prstGeom>
          <a:blipFill>
            <a:blip r:embed="rId1"/>
          </a:blipFill>
        </p:spPr>
      </p:sp>
      <p:sp>
        <p:nvSpPr>
          <p:cNvPr id="165" name="CustomShape 2"/>
          <p:cNvSpPr/>
          <p:nvPr/>
        </p:nvSpPr>
        <p:spPr>
          <a:xfrm>
            <a:off x="2411640" y="1842840"/>
            <a:ext cx="1728000" cy="7923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66" name="CustomShape 3"/>
          <p:cNvSpPr/>
          <p:nvPr/>
        </p:nvSpPr>
        <p:spPr>
          <a:xfrm>
            <a:off x="464760" y="170028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Thèmes abordés</a:t>
            </a:r>
            <a:endParaRPr/>
          </a:p>
        </p:txBody>
      </p:sp>
      <p:sp>
        <p:nvSpPr>
          <p:cNvPr id="167" name="CustomShape 4"/>
          <p:cNvSpPr/>
          <p:nvPr/>
        </p:nvSpPr>
        <p:spPr>
          <a:xfrm>
            <a:off x="464760" y="2637000"/>
            <a:ext cx="1546920" cy="1302840"/>
          </a:xfrm>
          <a:prstGeom prst="ellipse">
            <a:avLst/>
          </a:prstGeom>
          <a:gradFill>
            <a:gsLst>
              <a:gs pos="0">
                <a:srgbClr val="665081"/>
              </a:gs>
              <a:gs pos="100000">
                <a:srgbClr val="665081"/>
              </a:gs>
            </a:gsLst>
            <a:lin ang="8346000"/>
          </a:gradFill>
        </p:spPr>
      </p:sp>
      <p:sp>
        <p:nvSpPr>
          <p:cNvPr id="168" name="CustomShape 5"/>
          <p:cNvSpPr/>
          <p:nvPr/>
        </p:nvSpPr>
        <p:spPr>
          <a:xfrm>
            <a:off x="691200" y="2827800"/>
            <a:ext cx="1094040" cy="921240"/>
          </a:xfrm>
          <a:prstGeom prst="rect">
            <a:avLst/>
          </a:prstGeom>
        </p:spPr>
        <p:txBody>
          <a:bodyPr anchor="ctr" bIns="17640" lIns="17640" rIns="17640" tIns="17640"/>
          <a:p>
            <a:pPr algn="ctr">
              <a:lnSpc>
                <a:spcPct val="90000"/>
              </a:lnSpc>
            </a:pPr>
            <a:r>
              <a:rPr lang="en-US" sz="1400">
                <a:solidFill>
                  <a:srgbClr val="ffffff"/>
                </a:solidFill>
                <a:latin typeface="Book Antiqua"/>
              </a:rPr>
              <a:t>algorithme</a:t>
            </a:r>
            <a:endParaRPr/>
          </a:p>
        </p:txBody>
      </p:sp>
    </p:spTree>
  </p:cSld>
  <p:timing>
    <p:tnLst>
      <p:par>
        <p:cTn dur="indefinite" id="127" nodeType="tmRoot" restart="never">
          <p:childTnLst>
            <p:seq>
              <p:cTn dur="indefinite" id="128" nodeType="mainSeq">
                <p:childTnLst>
                  <p:par>
                    <p:cTn fill="hold" id="129">
                      <p:stCondLst>
                        <p:cond delay="indefinite"/>
                      </p:stCondLst>
                      <p:childTnLst>
                        <p:par>
                          <p:cTn fill="hold" id="130">
                            <p:stCondLst>
                              <p:cond delay="0"/>
                            </p:stCondLst>
                            <p:childTnLst>
                              <p:par>
                                <p:cTn fill="hold" id="13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346280" y="1772640"/>
            <a:ext cx="3897720" cy="4170960"/>
          </a:xfrm>
          <a:prstGeom prst="rect">
            <a:avLst/>
          </a:prstGeom>
          <a:blipFill>
            <a:blip r:embed="rId1"/>
          </a:blipFill>
        </p:spPr>
      </p:sp>
      <p:sp>
        <p:nvSpPr>
          <p:cNvPr id="170" name="CustomShape 2"/>
          <p:cNvSpPr/>
          <p:nvPr/>
        </p:nvSpPr>
        <p:spPr>
          <a:xfrm>
            <a:off x="4297680" y="1833840"/>
            <a:ext cx="1169280" cy="69228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71" name="CustomShape 3"/>
          <p:cNvSpPr/>
          <p:nvPr/>
        </p:nvSpPr>
        <p:spPr>
          <a:xfrm>
            <a:off x="464760" y="170028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Thèmes abordés</a:t>
            </a:r>
            <a:endParaRPr/>
          </a:p>
        </p:txBody>
      </p:sp>
      <p:sp>
        <p:nvSpPr>
          <p:cNvPr id="172" name="CustomShape 4"/>
          <p:cNvSpPr/>
          <p:nvPr/>
        </p:nvSpPr>
        <p:spPr>
          <a:xfrm>
            <a:off x="464760" y="2637000"/>
            <a:ext cx="1455480" cy="1302840"/>
          </a:xfrm>
          <a:prstGeom prst="ellipse">
            <a:avLst/>
          </a:prstGeom>
          <a:gradFill>
            <a:gsLst>
              <a:gs pos="0">
                <a:srgbClr val="665081"/>
              </a:gs>
              <a:gs pos="100000">
                <a:srgbClr val="665081"/>
              </a:gs>
            </a:gsLst>
            <a:lin ang="8346000"/>
          </a:gradFill>
        </p:spPr>
      </p:sp>
      <p:sp>
        <p:nvSpPr>
          <p:cNvPr id="173" name="CustomShape 5"/>
          <p:cNvSpPr/>
          <p:nvPr/>
        </p:nvSpPr>
        <p:spPr>
          <a:xfrm>
            <a:off x="677880" y="2827800"/>
            <a:ext cx="1029240" cy="921240"/>
          </a:xfrm>
          <a:prstGeom prst="rect">
            <a:avLst/>
          </a:prstGeom>
        </p:spPr>
        <p:txBody>
          <a:bodyPr anchor="ctr" bIns="17640" lIns="17640" rIns="17640" tIns="17640"/>
          <a:p>
            <a:pPr algn="ctr">
              <a:lnSpc>
                <a:spcPct val="90000"/>
              </a:lnSpc>
            </a:pPr>
            <a:r>
              <a:rPr lang="en-US" sz="1400">
                <a:solidFill>
                  <a:srgbClr val="ffffff"/>
                </a:solidFill>
                <a:latin typeface="Book Antiqua"/>
              </a:rPr>
              <a:t>algorithme</a:t>
            </a:r>
            <a:endParaRPr/>
          </a:p>
        </p:txBody>
      </p:sp>
      <p:sp>
        <p:nvSpPr>
          <p:cNvPr id="174" name="CustomShape 6"/>
          <p:cNvSpPr/>
          <p:nvPr/>
        </p:nvSpPr>
        <p:spPr>
          <a:xfrm>
            <a:off x="290880" y="4557240"/>
            <a:ext cx="4464000" cy="111204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« Un algorithme est un ensemble de règles qui nous dit, d’instant en instant, comment se comporter. »</a:t>
            </a:r>
            <a:endParaRPr/>
          </a:p>
        </p:txBody>
      </p:sp>
      <p:sp>
        <p:nvSpPr>
          <p:cNvPr id="175" name="CustomShape 7"/>
          <p:cNvSpPr/>
          <p:nvPr/>
        </p:nvSpPr>
        <p:spPr>
          <a:xfrm>
            <a:off x="4346280" y="5730840"/>
            <a:ext cx="1140120" cy="39564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Minsky</a:t>
            </a:r>
            <a:endParaRPr/>
          </a:p>
        </p:txBody>
      </p:sp>
    </p:spTree>
  </p:cSld>
  <p:timing>
    <p:tnLst>
      <p:par>
        <p:cTn dur="indefinite" id="133" nodeType="tmRoot" restart="never">
          <p:childTnLst>
            <p:seq>
              <p:cTn id="13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64760" y="2637000"/>
            <a:ext cx="1455480" cy="1302840"/>
          </a:xfrm>
          <a:prstGeom prst="ellipse">
            <a:avLst/>
          </a:prstGeom>
          <a:gradFill>
            <a:gsLst>
              <a:gs pos="0">
                <a:srgbClr val="665081"/>
              </a:gs>
              <a:gs pos="100000">
                <a:srgbClr val="665081"/>
              </a:gs>
            </a:gsLst>
            <a:lin ang="8346000"/>
          </a:gradFill>
        </p:spPr>
      </p:sp>
      <p:sp>
        <p:nvSpPr>
          <p:cNvPr id="177" name="CustomShape 2"/>
          <p:cNvSpPr/>
          <p:nvPr/>
        </p:nvSpPr>
        <p:spPr>
          <a:xfrm>
            <a:off x="677880" y="2827800"/>
            <a:ext cx="1029240" cy="921240"/>
          </a:xfrm>
          <a:prstGeom prst="rect">
            <a:avLst/>
          </a:prstGeom>
        </p:spPr>
        <p:txBody>
          <a:bodyPr anchor="ctr" bIns="17640" lIns="17640" rIns="17640" tIns="17640"/>
          <a:p>
            <a:pPr algn="ctr">
              <a:lnSpc>
                <a:spcPct val="90000"/>
              </a:lnSpc>
            </a:pPr>
            <a:r>
              <a:rPr lang="en-US" sz="1400">
                <a:solidFill>
                  <a:srgbClr val="ffffff"/>
                </a:solidFill>
                <a:latin typeface="Book Antiqua"/>
              </a:rPr>
              <a:t>algorithme</a:t>
            </a:r>
            <a:endParaRPr/>
          </a:p>
        </p:txBody>
      </p:sp>
      <p:sp>
        <p:nvSpPr>
          <p:cNvPr id="178" name="CustomShape 3"/>
          <p:cNvSpPr/>
          <p:nvPr/>
        </p:nvSpPr>
        <p:spPr>
          <a:xfrm>
            <a:off x="5339880" y="1772640"/>
            <a:ext cx="2904120" cy="3073680"/>
          </a:xfrm>
          <a:prstGeom prst="rect">
            <a:avLst/>
          </a:prstGeom>
          <a:blipFill>
            <a:blip r:embed="rId1"/>
          </a:blipFill>
        </p:spPr>
      </p:sp>
      <p:sp>
        <p:nvSpPr>
          <p:cNvPr id="179" name="CustomShape 4"/>
          <p:cNvSpPr/>
          <p:nvPr/>
        </p:nvSpPr>
        <p:spPr>
          <a:xfrm>
            <a:off x="5303520" y="1818000"/>
            <a:ext cx="871200" cy="50976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80" name="CustomShape 5"/>
          <p:cNvSpPr/>
          <p:nvPr/>
        </p:nvSpPr>
        <p:spPr>
          <a:xfrm>
            <a:off x="464760" y="170028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Thèmes abordés</a:t>
            </a:r>
            <a:endParaRPr/>
          </a:p>
        </p:txBody>
      </p:sp>
      <p:sp>
        <p:nvSpPr>
          <p:cNvPr id="181" name="CustomShape 6"/>
          <p:cNvSpPr/>
          <p:nvPr/>
        </p:nvSpPr>
        <p:spPr>
          <a:xfrm>
            <a:off x="277200" y="4389120"/>
            <a:ext cx="7220880" cy="231516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Trouver le pgcd de deux nombres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Comment sortir d’un labyrinthe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Comment crypter et décrypter des données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Comment trier des données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Pseudo-code</a:t>
            </a:r>
            <a:endParaRPr/>
          </a:p>
        </p:txBody>
      </p:sp>
    </p:spTree>
  </p:cSld>
  <p:timing>
    <p:tnLst>
      <p:par>
        <p:cTn dur="indefinite" id="135" nodeType="tmRoot" restart="never">
          <p:childTnLst>
            <p:seq>
              <p:cTn dur="indefinite" id="136" nodeType="mainSeq">
                <p:childTnLst>
                  <p:par>
                    <p:cTn fill="hold" id="137">
                      <p:stCondLst>
                        <p:cond delay="indefinite"/>
                      </p:stCondLst>
                      <p:childTnLst>
                        <p:par>
                          <p:cTn fill="hold" id="138">
                            <p:stCondLst>
                              <p:cond delay="0"/>
                            </p:stCondLst>
                            <p:childTnLst>
                              <p:par>
                                <p:cTn fill="hold" id="13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63" st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1">
                      <p:stCondLst>
                        <p:cond delay="indefinite"/>
                      </p:stCondLst>
                      <p:childTnLst>
                        <p:par>
                          <p:cTn fill="hold" id="142">
                            <p:stCondLst>
                              <p:cond delay="0"/>
                            </p:stCondLst>
                            <p:childTnLst>
                              <p:par>
                                <p:cTn fill="hold" id="14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04" st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5">
                      <p:stCondLst>
                        <p:cond delay="indefinite"/>
                      </p:stCondLst>
                      <p:childTnLst>
                        <p:par>
                          <p:cTn fill="hold" id="146">
                            <p:stCondLst>
                              <p:cond delay="0"/>
                            </p:stCondLst>
                            <p:childTnLst>
                              <p:par>
                                <p:cTn fill="hold" id="14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30" st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9">
                      <p:stCondLst>
                        <p:cond delay="indefinite"/>
                      </p:stCondLst>
                      <p:childTnLst>
                        <p:par>
                          <p:cTn fill="hold" id="150">
                            <p:stCondLst>
                              <p:cond delay="0"/>
                            </p:stCondLst>
                            <p:childTnLst>
                              <p:par>
                                <p:cTn fill="hold" id="15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42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464760" y="170028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Thèmes abordés</a:t>
            </a:r>
            <a:endParaRPr/>
          </a:p>
        </p:txBody>
      </p:sp>
      <p:sp>
        <p:nvSpPr>
          <p:cNvPr id="183" name="CustomShape 2"/>
          <p:cNvSpPr/>
          <p:nvPr/>
        </p:nvSpPr>
        <p:spPr>
          <a:xfrm>
            <a:off x="491400" y="2459520"/>
            <a:ext cx="1611720" cy="1629000"/>
          </a:xfrm>
          <a:prstGeom prst="ellipse">
            <a:avLst/>
          </a:prstGeom>
          <a:gradFill>
            <a:gsLst>
              <a:gs pos="0">
                <a:srgbClr val="3c899e"/>
              </a:gs>
              <a:gs pos="100000">
                <a:srgbClr val="3c899e"/>
              </a:gs>
            </a:gsLst>
            <a:lin ang="8346000"/>
          </a:gradFill>
        </p:spPr>
      </p:sp>
      <p:sp>
        <p:nvSpPr>
          <p:cNvPr id="184" name="CustomShape 3"/>
          <p:cNvSpPr/>
          <p:nvPr/>
        </p:nvSpPr>
        <p:spPr>
          <a:xfrm>
            <a:off x="727560" y="2698200"/>
            <a:ext cx="1139040" cy="1151640"/>
          </a:xfrm>
          <a:prstGeom prst="rect">
            <a:avLst/>
          </a:prstGeom>
        </p:spPr>
        <p:txBody>
          <a:bodyPr anchor="ctr" bIns="14040" lIns="14040" rIns="14040" tIns="14040"/>
          <a:p>
            <a:pPr algn="ctr">
              <a:lnSpc>
                <a:spcPct val="90000"/>
              </a:lnSpc>
            </a:pPr>
            <a:r>
              <a:rPr lang="en-US" sz="1100">
                <a:solidFill>
                  <a:srgbClr val="ffffff"/>
                </a:solidFill>
                <a:latin typeface="Book Antiqua"/>
              </a:rPr>
              <a:t>programmation</a:t>
            </a:r>
            <a:endParaRPr/>
          </a:p>
        </p:txBody>
      </p:sp>
      <p:sp>
        <p:nvSpPr>
          <p:cNvPr id="185" name="CustomShape 4"/>
          <p:cNvSpPr/>
          <p:nvPr/>
        </p:nvSpPr>
        <p:spPr>
          <a:xfrm>
            <a:off x="4237920" y="2622600"/>
            <a:ext cx="4752000" cy="295200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Un langage c’est quoi ?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Différents types de langages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Les différents types de données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Implémentation d’algorithmes classiques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Familiarisation avec un langage particulier</a:t>
            </a:r>
            <a:endParaRPr/>
          </a:p>
        </p:txBody>
      </p:sp>
    </p:spTree>
  </p:cSld>
  <p:timing>
    <p:tnLst>
      <p:par>
        <p:cTn dur="indefinite" id="153" nodeType="tmRoot" restart="never">
          <p:childTnLst>
            <p:seq>
              <p:cTn dur="indefinite" id="154" nodeType="mainSeq">
                <p:childTnLst>
                  <p:par>
                    <p:cTn fill="hold" id="155">
                      <p:stCondLst>
                        <p:cond delay="indefinite"/>
                      </p:stCondLst>
                      <p:childTnLst>
                        <p:par>
                          <p:cTn fill="hold" id="156">
                            <p:stCondLst>
                              <p:cond delay="0"/>
                            </p:stCondLst>
                            <p:childTnLst>
                              <p:par>
                                <p:cTn fill="hold" id="15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53" st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9">
                      <p:stCondLst>
                        <p:cond delay="indefinite"/>
                      </p:stCondLst>
                      <p:childTnLst>
                        <p:par>
                          <p:cTn fill="hold" id="160">
                            <p:stCondLst>
                              <p:cond delay="0"/>
                            </p:stCondLst>
                            <p:childTnLst>
                              <p:par>
                                <p:cTn fill="hold" id="16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85" st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3">
                      <p:stCondLst>
                        <p:cond delay="indefinite"/>
                      </p:stCondLst>
                      <p:childTnLst>
                        <p:par>
                          <p:cTn fill="hold" id="164">
                            <p:stCondLst>
                              <p:cond delay="0"/>
                            </p:stCondLst>
                            <p:childTnLst>
                              <p:par>
                                <p:cTn fill="hold" id="16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25" st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7">
                      <p:stCondLst>
                        <p:cond delay="indefinite"/>
                      </p:stCondLst>
                      <p:childTnLst>
                        <p:par>
                          <p:cTn fill="hold" id="168">
                            <p:stCondLst>
                              <p:cond delay="0"/>
                            </p:stCondLst>
                            <p:childTnLst>
                              <p:par>
                                <p:cTn fill="hold" id="16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69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492120" y="2633040"/>
            <a:ext cx="1302840" cy="1302840"/>
          </a:xfrm>
          <a:prstGeom prst="ellipse">
            <a:avLst/>
          </a:prstGeom>
          <a:gradFill>
            <a:gsLst>
              <a:gs pos="0">
                <a:srgbClr val="c57838"/>
              </a:gs>
              <a:gs pos="100000">
                <a:srgbClr val="c57838"/>
              </a:gs>
            </a:gsLst>
            <a:lin ang="8346000"/>
          </a:gradFill>
        </p:spPr>
      </p:sp>
      <p:sp>
        <p:nvSpPr>
          <p:cNvPr id="187" name="CustomShape 2"/>
          <p:cNvSpPr/>
          <p:nvPr/>
        </p:nvSpPr>
        <p:spPr>
          <a:xfrm>
            <a:off x="682920" y="2823840"/>
            <a:ext cx="921240" cy="921240"/>
          </a:xfrm>
          <a:prstGeom prst="rect">
            <a:avLst/>
          </a:prstGeom>
        </p:spPr>
        <p:txBody>
          <a:bodyPr anchor="ctr" bIns="15120" lIns="15120" rIns="15120" tIns="15120"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  <a:latin typeface="Book Antiqua"/>
              </a:rPr>
              <a:t>Cadre</a:t>
            </a:r>
            <a:endParaRPr/>
          </a:p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ffffff"/>
                </a:solidFill>
                <a:latin typeface="Book Antiqua"/>
              </a:rPr>
              <a:t>juridique</a:t>
            </a:r>
            <a:endParaRPr/>
          </a:p>
        </p:txBody>
      </p:sp>
      <p:sp>
        <p:nvSpPr>
          <p:cNvPr id="188" name="CustomShape 3"/>
          <p:cNvSpPr/>
          <p:nvPr/>
        </p:nvSpPr>
        <p:spPr>
          <a:xfrm>
            <a:off x="464760" y="170028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Thèmes abordés</a:t>
            </a:r>
            <a:endParaRPr/>
          </a:p>
        </p:txBody>
      </p:sp>
      <p:sp>
        <p:nvSpPr>
          <p:cNvPr id="189" name="CustomShape 4"/>
          <p:cNvSpPr/>
          <p:nvPr/>
        </p:nvSpPr>
        <p:spPr>
          <a:xfrm>
            <a:off x="4237920" y="2622600"/>
            <a:ext cx="4752000" cy="295200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Hadopi 1 et 2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Copyright 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Piratage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Hacking, intrusion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Cryptage</a:t>
            </a:r>
            <a:endParaRPr/>
          </a:p>
        </p:txBody>
      </p:sp>
    </p:spTree>
  </p:cSld>
  <p:timing>
    <p:tnLst>
      <p:par>
        <p:cTn dur="indefinite" id="171" nodeType="tmRoot" restart="never">
          <p:childTnLst>
            <p:seq>
              <p:cTn dur="indefinite" id="172" nodeType="mainSeq">
                <p:childTnLst>
                  <p:par>
                    <p:cTn fill="hold" id="173">
                      <p:stCondLst>
                        <p:cond delay="indefinite"/>
                      </p:stCondLst>
                      <p:childTnLst>
                        <p:par>
                          <p:cTn fill="hold" id="174">
                            <p:stCondLst>
                              <p:cond delay="0"/>
                            </p:stCondLst>
                            <p:childTnLst>
                              <p:par>
                                <p:cTn fill="hold" id="17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25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7">
                      <p:stCondLst>
                        <p:cond delay="indefinite"/>
                      </p:stCondLst>
                      <p:childTnLst>
                        <p:par>
                          <p:cTn fill="hold" id="178">
                            <p:stCondLst>
                              <p:cond delay="0"/>
                            </p:stCondLst>
                            <p:childTnLst>
                              <p:par>
                                <p:cTn fill="hold" id="17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34" st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1">
                      <p:stCondLst>
                        <p:cond delay="indefinite"/>
                      </p:stCondLst>
                      <p:childTnLst>
                        <p:par>
                          <p:cTn fill="hold" id="182">
                            <p:stCondLst>
                              <p:cond delay="0"/>
                            </p:stCondLst>
                            <p:childTnLst>
                              <p:par>
                                <p:cTn fill="hold" id="18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53" st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5">
                      <p:stCondLst>
                        <p:cond delay="indefinite"/>
                      </p:stCondLst>
                      <p:childTnLst>
                        <p:par>
                          <p:cTn fill="hold" id="186">
                            <p:stCondLst>
                              <p:cond delay="0"/>
                            </p:stCondLst>
                            <p:childTnLst>
                              <p:par>
                                <p:cTn fill="hold" id="18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62" st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464760" y="170028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Projets</a:t>
            </a:r>
            <a:endParaRPr/>
          </a:p>
        </p:txBody>
      </p:sp>
      <p:pic>
        <p:nvPicPr>
          <p:cNvPr descr="" id="191" name="Imag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029600" y="2519640"/>
            <a:ext cx="2639880" cy="3183120"/>
          </a:xfrm>
          <a:prstGeom prst="rect">
            <a:avLst/>
          </a:prstGeom>
        </p:spPr>
      </p:pic>
      <p:sp>
        <p:nvSpPr>
          <p:cNvPr id="192" name="CustomShape 2"/>
          <p:cNvSpPr/>
          <p:nvPr/>
        </p:nvSpPr>
        <p:spPr>
          <a:xfrm>
            <a:off x="4237920" y="2622600"/>
            <a:ext cx="4752000" cy="295200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Simulation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Jeux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Casse-tête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Mathématiques appliquées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Manipulation et transformation de données (images, sons,…)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…</a:t>
            </a:r>
            <a:endParaRPr/>
          </a:p>
        </p:txBody>
      </p:sp>
    </p:spTree>
  </p:cSld>
  <p:timing>
    <p:tnLst>
      <p:par>
        <p:cTn dur="indefinite" id="189" nodeType="tmRoot" restart="never">
          <p:childTnLst>
            <p:seq>
              <p:cTn dur="indefinite" id="190" nodeType="mainSeq">
                <p:childTnLst>
                  <p:par>
                    <p:cTn fill="hold" id="191">
                      <p:stCondLst>
                        <p:cond delay="indefinite"/>
                      </p:stCondLst>
                      <p:childTnLst>
                        <p:par>
                          <p:cTn fill="hold" id="192">
                            <p:stCondLst>
                              <p:cond delay="0"/>
                            </p:stCondLst>
                            <p:childTnLst>
                              <p:par>
                                <p:cTn fill="hold" id="19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16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5">
                      <p:stCondLst>
                        <p:cond delay="indefinite"/>
                      </p:stCondLst>
                      <p:childTnLst>
                        <p:par>
                          <p:cTn fill="hold" id="196">
                            <p:stCondLst>
                              <p:cond delay="0"/>
                            </p:stCondLst>
                            <p:childTnLst>
                              <p:par>
                                <p:cTn fill="hold" id="19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27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9">
                      <p:stCondLst>
                        <p:cond delay="indefinite"/>
                      </p:stCondLst>
                      <p:childTnLst>
                        <p:par>
                          <p:cTn fill="hold" id="200">
                            <p:stCondLst>
                              <p:cond delay="0"/>
                            </p:stCondLst>
                            <p:childTnLst>
                              <p:par>
                                <p:cTn fill="hold" id="20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52" st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3">
                      <p:stCondLst>
                        <p:cond delay="indefinite"/>
                      </p:stCondLst>
                      <p:childTnLst>
                        <p:par>
                          <p:cTn fill="hold" id="204">
                            <p:stCondLst>
                              <p:cond delay="0"/>
                            </p:stCondLst>
                            <p:childTnLst>
                              <p:par>
                                <p:cTn fill="hold" id="20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111" st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7">
                      <p:stCondLst>
                        <p:cond delay="indefinite"/>
                      </p:stCondLst>
                      <p:childTnLst>
                        <p:par>
                          <p:cTn fill="hold" id="208">
                            <p:stCondLst>
                              <p:cond delay="0"/>
                            </p:stCondLst>
                            <p:childTnLst>
                              <p:par>
                                <p:cTn fill="hold" id="20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113" st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464760" y="170028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Horaires : 2h par semaine</a:t>
            </a:r>
            <a:endParaRPr/>
          </a:p>
        </p:txBody>
      </p:sp>
      <p:sp>
        <p:nvSpPr>
          <p:cNvPr id="194" name="CustomShape 2"/>
          <p:cNvSpPr/>
          <p:nvPr/>
        </p:nvSpPr>
        <p:spPr>
          <a:xfrm>
            <a:off x="464760" y="299664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Coefficient 2 au bac</a:t>
            </a:r>
            <a:endParaRPr/>
          </a:p>
        </p:txBody>
      </p:sp>
      <p:sp>
        <p:nvSpPr>
          <p:cNvPr id="195" name="CustomShape 3"/>
          <p:cNvSpPr/>
          <p:nvPr/>
        </p:nvSpPr>
        <p:spPr>
          <a:xfrm>
            <a:off x="464760" y="4293000"/>
            <a:ext cx="8496360" cy="230580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Évaluation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au cours de l’année</a:t>
            </a:r>
            <a:endParaRPr/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devant un jury en fin d’année</a:t>
            </a:r>
            <a:endParaRPr/>
          </a:p>
        </p:txBody>
      </p:sp>
    </p:spTree>
  </p:cSld>
  <p:timing>
    <p:tnLst>
      <p:par>
        <p:cTn dur="indefinite" id="211" nodeType="tmRoot" restart="never">
          <p:childTnLst>
            <p:seq>
              <p:cTn dur="indefinite" id="212" nodeType="mainSeq">
                <p:childTnLst>
                  <p:par>
                    <p:cTn fill="hold" id="213">
                      <p:stCondLst>
                        <p:cond delay="indefinite"/>
                      </p:stCondLst>
                      <p:childTnLst>
                        <p:par>
                          <p:cTn fill="hold" id="214">
                            <p:stCondLst>
                              <p:cond delay="0"/>
                            </p:stCondLst>
                            <p:childTnLst>
                              <p:par>
                                <p:cTn fill="hold" id="21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7">
                      <p:stCondLst>
                        <p:cond delay="indefinite"/>
                      </p:stCondLst>
                      <p:childTnLst>
                        <p:par>
                          <p:cTn fill="hold" id="218">
                            <p:stCondLst>
                              <p:cond delay="0"/>
                            </p:stCondLst>
                            <p:childTnLst>
                              <p:par>
                                <p:cTn fill="hold" id="21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1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1">
                      <p:stCondLst>
                        <p:cond delay="indefinite"/>
                      </p:stCondLst>
                      <p:childTnLst>
                        <p:par>
                          <p:cTn fill="hold" id="222">
                            <p:stCondLst>
                              <p:cond delay="0"/>
                            </p:stCondLst>
                            <p:childTnLst>
                              <p:par>
                                <p:cTn fill="hold" id="22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3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5">
                      <p:stCondLst>
                        <p:cond delay="indefinite"/>
                      </p:stCondLst>
                      <p:childTnLst>
                        <p:par>
                          <p:cTn fill="hold" id="226">
                            <p:stCondLst>
                              <p:cond delay="0"/>
                            </p:stCondLst>
                            <p:childTnLst>
                              <p:par>
                                <p:cTn fill="hold" id="22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61" st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57560" y="1760040"/>
            <a:ext cx="8157240" cy="492120"/>
          </a:xfrm>
          <a:prstGeom prst="rect">
            <a:avLst/>
          </a:prstGeom>
        </p:spPr>
        <p:txBody>
          <a:bodyPr anchor="ctr" bIns="0" lIns="0" rIns="0" tIns="38880" wrap="none"/>
          <a:p>
            <a:pPr algn="ctr">
              <a:lnSpc>
                <a:spcPct val="93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  <a:ea typeface="Microsoft YaHei"/>
              </a:rPr>
              <a:t>À qui </a:t>
            </a:r>
            <a:r>
              <a:rPr lang="en-US" sz="3200">
                <a:solidFill>
                  <a:srgbClr val="ff0000"/>
                </a:solidFill>
                <a:latin typeface="Calibri"/>
                <a:ea typeface="Microsoft YaHei"/>
              </a:rPr>
              <a:t>ne</a:t>
            </a:r>
            <a:r>
              <a:rPr lang="en-US" sz="3200">
                <a:solidFill>
                  <a:srgbClr val="000000"/>
                </a:solidFill>
                <a:latin typeface="Calibri"/>
                <a:ea typeface="Microsoft YaHei"/>
              </a:rPr>
              <a:t> s’adresse </a:t>
            </a:r>
            <a:r>
              <a:rPr lang="en-US" sz="3200">
                <a:solidFill>
                  <a:srgbClr val="ff0000"/>
                </a:solidFill>
                <a:latin typeface="Calibri"/>
                <a:ea typeface="Microsoft YaHei"/>
              </a:rPr>
              <a:t>pas</a:t>
            </a:r>
            <a:r>
              <a:rPr lang="en-US" sz="3200">
                <a:solidFill>
                  <a:srgbClr val="000000"/>
                </a:solidFill>
                <a:latin typeface="Calibri"/>
                <a:ea typeface="Microsoft YaHei"/>
              </a:rPr>
              <a:t> cette spécialité ?</a:t>
            </a: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317880" y="2496600"/>
            <a:ext cx="8368920" cy="832680"/>
          </a:xfrm>
          <a:prstGeom prst="rect">
            <a:avLst/>
          </a:prstGeom>
        </p:spPr>
        <p:txBody>
          <a:bodyPr anchor="ctr" bIns="0" lIns="0" rIns="0" tIns="38880" wrap="none"/>
          <a:p>
            <a:pPr>
              <a:lnSpc>
                <a:spcPct val="93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Microsoft YaHei"/>
              </a:rPr>
              <a:t>À tous ceux qui pensent que</a:t>
            </a:r>
            <a:endParaRPr/>
          </a:p>
          <a:p>
            <a:pPr>
              <a:lnSpc>
                <a:spcPct val="93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  <a:ea typeface="Microsoft YaHei"/>
              </a:rPr>
              <a:t>      </a:t>
            </a:r>
            <a:r>
              <a:rPr lang="en-US" sz="2800">
                <a:solidFill>
                  <a:srgbClr val="000000"/>
                </a:solidFill>
                <a:latin typeface="Calibri"/>
                <a:ea typeface="Microsoft YaHei"/>
              </a:rPr>
              <a:t>l’informatique </a:t>
            </a:r>
            <a:r>
              <a:rPr lang="en-US" sz="2800">
                <a:solidFill>
                  <a:srgbClr val="ff0000"/>
                </a:solidFill>
                <a:latin typeface="Calibri"/>
                <a:ea typeface="Microsoft YaHei"/>
              </a:rPr>
              <a:t>se résume </a:t>
            </a:r>
            <a:r>
              <a:rPr lang="en-US" sz="2800">
                <a:solidFill>
                  <a:srgbClr val="000000"/>
                </a:solidFill>
                <a:latin typeface="Calibri"/>
                <a:ea typeface="Microsoft YaHei"/>
              </a:rPr>
              <a:t>à cliquer sur:</a:t>
            </a:r>
            <a:endParaRPr/>
          </a:p>
        </p:txBody>
      </p:sp>
      <p:pic>
        <p:nvPicPr>
          <p:cNvPr descr="" id="12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67560" y="3783960"/>
            <a:ext cx="2279880" cy="2279880"/>
          </a:xfrm>
          <a:prstGeom prst="rect">
            <a:avLst/>
          </a:prstGeom>
        </p:spPr>
      </p:pic>
      <p:pic>
        <p:nvPicPr>
          <p:cNvPr descr="" id="12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607200" y="3783960"/>
            <a:ext cx="2021400" cy="2279880"/>
          </a:xfrm>
          <a:prstGeom prst="rect">
            <a:avLst/>
          </a:prstGeom>
        </p:spPr>
      </p:pic>
      <p:pic>
        <p:nvPicPr>
          <p:cNvPr descr="" id="12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588360" y="3873240"/>
            <a:ext cx="2088000" cy="2088000"/>
          </a:xfrm>
          <a:prstGeom prst="rect">
            <a:avLst/>
          </a:prstGeom>
        </p:spPr>
      </p:pic>
    </p:spTree>
  </p:cSld>
  <p:timing>
    <p:tnLst>
      <p:par>
        <p:cTn dur="indefinite" id="3" nodeType="tmRoot" restart="never">
          <p:childTnLst>
            <p:seq>
              <p:cTn dur="indefinite" id="4" nodeType="mainSeq">
                <p:childTnLst>
                  <p:par>
                    <p:cTn fill="hold" id="5">
                      <p:stCondLst>
                        <p:cond delay="indefinite"/>
                      </p:stCondLst>
                      <p:childTnLst>
                        <p:par>
                          <p:cTn fill="hold" id="6">
                            <p:stCondLst>
                              <p:cond delay="0"/>
                            </p:stCondLst>
                            <p:childTnLst>
                              <p:par>
                                <p:cTn fill="hold" id="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1078200" y="1759680"/>
            <a:ext cx="6688080" cy="492480"/>
          </a:xfrm>
          <a:prstGeom prst="rect">
            <a:avLst/>
          </a:prstGeom>
        </p:spPr>
        <p:txBody>
          <a:bodyPr anchor="ctr" bIns="0" lIns="0" rIns="0" tIns="38880" wrap="none"/>
          <a:p>
            <a:pPr algn="ctr">
              <a:lnSpc>
                <a:spcPct val="93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  <a:ea typeface="Microsoft YaHei"/>
              </a:rPr>
              <a:t>À qui s’adresse cette spécialité ?</a:t>
            </a:r>
            <a:endParaRPr/>
          </a:p>
        </p:txBody>
      </p:sp>
      <p:sp>
        <p:nvSpPr>
          <p:cNvPr id="127" name="CustomShape 2"/>
          <p:cNvSpPr/>
          <p:nvPr/>
        </p:nvSpPr>
        <p:spPr>
          <a:xfrm>
            <a:off x="221760" y="2666880"/>
            <a:ext cx="3538080" cy="492480"/>
          </a:xfrm>
          <a:prstGeom prst="rect">
            <a:avLst/>
          </a:prstGeom>
        </p:spPr>
        <p:txBody>
          <a:bodyPr anchor="ctr" bIns="0" lIns="0" rIns="0" tIns="38880" wrap="none"/>
          <a:p>
            <a:pPr>
              <a:lnSpc>
                <a:spcPct val="93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  <a:ea typeface="Microsoft YaHei"/>
              </a:rPr>
              <a:t>À tous les autres </a:t>
            </a:r>
            <a:endParaRPr/>
          </a:p>
        </p:txBody>
      </p:sp>
      <p:sp>
        <p:nvSpPr>
          <p:cNvPr id="128" name="CustomShape 3"/>
          <p:cNvSpPr/>
          <p:nvPr/>
        </p:nvSpPr>
        <p:spPr>
          <a:xfrm>
            <a:off x="1080720" y="3333960"/>
            <a:ext cx="5486040" cy="2255040"/>
          </a:xfrm>
          <a:prstGeom prst="rect">
            <a:avLst/>
          </a:prstGeom>
        </p:spPr>
        <p:txBody>
          <a:bodyPr bIns="0" lIns="0" rIns="0" tIns="38880" wrap="none"/>
          <a:p>
            <a:pPr>
              <a:lnSpc>
                <a:spcPct val="150000"/>
              </a:lnSpc>
              <a:buFont typeface="Arial"/>
              <a:buChar char="•"/>
            </a:pPr>
            <a:r>
              <a:rPr b="1" lang="en-US" sz="3200">
                <a:solidFill>
                  <a:srgbClr val="1261d6"/>
                </a:solidFill>
                <a:latin typeface="Calibri"/>
                <a:ea typeface="Microsoft YaHei"/>
              </a:rPr>
              <a:t>motivés</a:t>
            </a: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dur="indefinite" id="22" nodeType="mainSeq">
                <p:childTnLst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084320" y="1759680"/>
            <a:ext cx="6688080" cy="492480"/>
          </a:xfrm>
          <a:prstGeom prst="rect">
            <a:avLst/>
          </a:prstGeom>
        </p:spPr>
        <p:txBody>
          <a:bodyPr anchor="ctr" bIns="0" lIns="0" rIns="0" tIns="38880" wrap="none"/>
          <a:p>
            <a:pPr algn="ctr">
              <a:lnSpc>
                <a:spcPct val="93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  <a:ea typeface="Microsoft YaHei"/>
              </a:rPr>
              <a:t>À qui s’adresse cette spécialité ?</a:t>
            </a:r>
            <a:endParaRPr/>
          </a:p>
        </p:txBody>
      </p:sp>
      <p:sp>
        <p:nvSpPr>
          <p:cNvPr id="130" name="CustomShape 2"/>
          <p:cNvSpPr/>
          <p:nvPr/>
        </p:nvSpPr>
        <p:spPr>
          <a:xfrm>
            <a:off x="221760" y="2666880"/>
            <a:ext cx="3538080" cy="492480"/>
          </a:xfrm>
          <a:prstGeom prst="rect">
            <a:avLst/>
          </a:prstGeom>
        </p:spPr>
        <p:txBody>
          <a:bodyPr anchor="ctr" bIns="0" lIns="0" rIns="0" tIns="38880" wrap="none"/>
          <a:p>
            <a:pPr>
              <a:lnSpc>
                <a:spcPct val="93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  <a:ea typeface="Microsoft YaHei"/>
              </a:rPr>
              <a:t>À tous les autres </a:t>
            </a:r>
            <a:endParaRPr/>
          </a:p>
        </p:txBody>
      </p:sp>
      <p:sp>
        <p:nvSpPr>
          <p:cNvPr id="131" name="CustomShape 3"/>
          <p:cNvSpPr/>
          <p:nvPr/>
        </p:nvSpPr>
        <p:spPr>
          <a:xfrm>
            <a:off x="1080720" y="3333960"/>
            <a:ext cx="5486040" cy="2255040"/>
          </a:xfrm>
          <a:prstGeom prst="rect">
            <a:avLst/>
          </a:prstGeom>
        </p:spPr>
        <p:txBody>
          <a:bodyPr bIns="0" lIns="0" rIns="0" tIns="38880" wrap="none"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  <a:ea typeface="Microsoft YaHei"/>
              </a:rPr>
              <a:t>motivés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b="1" lang="en-US" sz="3200">
                <a:solidFill>
                  <a:srgbClr val="1261d6"/>
                </a:solidFill>
                <a:latin typeface="Calibri"/>
                <a:ea typeface="Microsoft YaHei"/>
              </a:rPr>
              <a:t>intéressés</a:t>
            </a:r>
            <a:endParaRPr/>
          </a:p>
        </p:txBody>
      </p:sp>
    </p:spTree>
  </p:cSld>
  <p:timing>
    <p:tnLst>
      <p:par>
        <p:cTn dur="indefinite" id="31" nodeType="tmRoot" restart="never">
          <p:childTnLst>
            <p:seq>
              <p:cTn id="3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1005840" y="1759680"/>
            <a:ext cx="6688080" cy="492480"/>
          </a:xfrm>
          <a:prstGeom prst="rect">
            <a:avLst/>
          </a:prstGeom>
        </p:spPr>
        <p:txBody>
          <a:bodyPr anchor="ctr" bIns="0" lIns="0" rIns="0" tIns="38880" wrap="none"/>
          <a:p>
            <a:pPr algn="ctr">
              <a:lnSpc>
                <a:spcPct val="93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  <a:ea typeface="Microsoft YaHei"/>
              </a:rPr>
              <a:t>À qui s’adresse cette spécialité ?</a:t>
            </a:r>
            <a:endParaRPr/>
          </a:p>
        </p:txBody>
      </p:sp>
      <p:sp>
        <p:nvSpPr>
          <p:cNvPr id="133" name="CustomShape 2"/>
          <p:cNvSpPr/>
          <p:nvPr/>
        </p:nvSpPr>
        <p:spPr>
          <a:xfrm>
            <a:off x="221760" y="2666880"/>
            <a:ext cx="3538080" cy="492480"/>
          </a:xfrm>
          <a:prstGeom prst="rect">
            <a:avLst/>
          </a:prstGeom>
        </p:spPr>
        <p:txBody>
          <a:bodyPr anchor="ctr" bIns="0" lIns="0" rIns="0" tIns="38880" wrap="none"/>
          <a:p>
            <a:pPr>
              <a:lnSpc>
                <a:spcPct val="93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  <a:ea typeface="Microsoft YaHei"/>
              </a:rPr>
              <a:t>À tous les autres </a:t>
            </a:r>
            <a:endParaRPr/>
          </a:p>
        </p:txBody>
      </p:sp>
      <p:sp>
        <p:nvSpPr>
          <p:cNvPr id="134" name="CustomShape 3"/>
          <p:cNvSpPr/>
          <p:nvPr/>
        </p:nvSpPr>
        <p:spPr>
          <a:xfrm>
            <a:off x="1080720" y="3333960"/>
            <a:ext cx="5486040" cy="2255040"/>
          </a:xfrm>
          <a:prstGeom prst="rect">
            <a:avLst/>
          </a:prstGeom>
        </p:spPr>
        <p:txBody>
          <a:bodyPr bIns="0" lIns="0" rIns="0" tIns="38880" wrap="none"/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  <a:ea typeface="Microsoft YaHei"/>
              </a:rPr>
              <a:t>motivés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  <a:ea typeface="Microsoft YaHei"/>
              </a:rPr>
              <a:t>intéressés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b="1" lang="en-US" sz="3200">
                <a:solidFill>
                  <a:srgbClr val="1261d6"/>
                </a:solidFill>
                <a:latin typeface="Calibri"/>
                <a:ea typeface="Microsoft YaHei"/>
              </a:rPr>
              <a:t>futurs étudiants scientifiques</a:t>
            </a:r>
            <a:endParaRPr/>
          </a:p>
        </p:txBody>
      </p:sp>
    </p:spTree>
  </p:cSld>
  <p:timing>
    <p:tnLst>
      <p:par>
        <p:cTn dur="indefinite" id="33" nodeType="tmRoot" restart="never">
          <p:childTnLst>
            <p:seq>
              <p:cTn id="3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64760" y="1700280"/>
            <a:ext cx="7128360" cy="117252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Qu'est-ce que l'informatique ?</a:t>
            </a:r>
            <a:endParaRPr/>
          </a:p>
        </p:txBody>
      </p:sp>
      <p:pic>
        <p:nvPicPr>
          <p:cNvPr descr="" id="136" name="Image 5"/>
          <p:cNvPicPr/>
          <p:nvPr/>
        </p:nvPicPr>
        <p:blipFill>
          <a:blip r:embed="rId1"/>
          <a:stretch>
            <a:fillRect/>
          </a:stretch>
        </p:blipFill>
        <p:spPr>
          <a:xfrm>
            <a:off x="548640" y="3108960"/>
            <a:ext cx="2067480" cy="2756880"/>
          </a:xfrm>
          <a:prstGeom prst="rect">
            <a:avLst/>
          </a:prstGeom>
        </p:spPr>
      </p:pic>
      <p:sp>
        <p:nvSpPr>
          <p:cNvPr id="137" name="CustomShape 2"/>
          <p:cNvSpPr/>
          <p:nvPr/>
        </p:nvSpPr>
        <p:spPr>
          <a:xfrm>
            <a:off x="5904000" y="4558320"/>
            <a:ext cx="2320200" cy="379080"/>
          </a:xfrm>
          <a:prstGeom prst="rect">
            <a:avLst/>
          </a:prstGeom>
        </p:spPr>
        <p:txBody>
          <a:bodyPr bIns="0" lIns="0" rIns="0" tIns="38880" wrap="none"/>
          <a:p>
            <a:pPr algn="ctr">
              <a:lnSpc>
                <a:spcPct val="93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Edsger Dijkstra</a:t>
            </a:r>
            <a:endParaRPr/>
          </a:p>
        </p:txBody>
      </p:sp>
      <p:sp>
        <p:nvSpPr>
          <p:cNvPr id="138" name="CustomShape 3"/>
          <p:cNvSpPr/>
          <p:nvPr/>
        </p:nvSpPr>
        <p:spPr>
          <a:xfrm>
            <a:off x="3636000" y="2833560"/>
            <a:ext cx="4464000" cy="145404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« La science informatique n’est pas plus la science des ordinateurs que l’astronomie est celle des télescopes. »</a:t>
            </a:r>
            <a:endParaRPr/>
          </a:p>
        </p:txBody>
      </p:sp>
    </p:spTree>
  </p:cSld>
  <p:timing>
    <p:tnLst>
      <p:par>
        <p:cTn dur="indefinite" id="35" nodeType="tmRoot" restart="never">
          <p:childTnLst>
            <p:seq>
              <p:cTn dur="indefinite" id="36" nodeType="mainSeq">
                <p:childTnLst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464760" y="170028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Objectifs de ce cours</a:t>
            </a:r>
            <a:endParaRPr/>
          </a:p>
        </p:txBody>
      </p:sp>
      <p:sp>
        <p:nvSpPr>
          <p:cNvPr id="140" name="CustomShape 2"/>
          <p:cNvSpPr/>
          <p:nvPr/>
        </p:nvSpPr>
        <p:spPr>
          <a:xfrm>
            <a:off x="467640" y="2709000"/>
            <a:ext cx="4392000" cy="72576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Passer d’un statut de simple consommateur,</a:t>
            </a:r>
            <a:endParaRPr/>
          </a:p>
        </p:txBody>
      </p:sp>
      <p:sp>
        <p:nvSpPr>
          <p:cNvPr id="141" name="CustomShape 3"/>
          <p:cNvSpPr/>
          <p:nvPr/>
        </p:nvSpPr>
        <p:spPr>
          <a:xfrm>
            <a:off x="1691640" y="3933000"/>
            <a:ext cx="4392000" cy="72576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à quelqu’un qui comprend comment ça se passe,</a:t>
            </a:r>
            <a:endParaRPr/>
          </a:p>
        </p:txBody>
      </p:sp>
      <p:sp>
        <p:nvSpPr>
          <p:cNvPr id="142" name="CustomShape 4"/>
          <p:cNvSpPr/>
          <p:nvPr/>
        </p:nvSpPr>
        <p:spPr>
          <a:xfrm>
            <a:off x="2988000" y="5136840"/>
            <a:ext cx="5328360" cy="72576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puis à quelqu’un qui crée ses propres solutions informatiques.</a:t>
            </a:r>
            <a:endParaRPr/>
          </a:p>
        </p:txBody>
      </p:sp>
      <p:pic>
        <p:nvPicPr>
          <p:cNvPr descr="" id="143" name="Image 5"/>
          <p:cNvPicPr/>
          <p:nvPr/>
        </p:nvPicPr>
        <p:blipFill>
          <a:blip r:embed="rId1"/>
          <a:stretch>
            <a:fillRect/>
          </a:stretch>
        </p:blipFill>
        <p:spPr>
          <a:xfrm>
            <a:off x="274320" y="5029200"/>
            <a:ext cx="2103120" cy="1397520"/>
          </a:xfrm>
          <a:prstGeom prst="rect">
            <a:avLst/>
          </a:prstGeom>
        </p:spPr>
      </p:pic>
      <p:pic>
        <p:nvPicPr>
          <p:cNvPr descr="" id="144" name="Imag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035040" y="2286000"/>
            <a:ext cx="2619000" cy="1742760"/>
          </a:xfrm>
          <a:prstGeom prst="rect">
            <a:avLst/>
          </a:prstGeom>
        </p:spPr>
      </p:pic>
    </p:spTree>
  </p:cSld>
  <p:timing>
    <p:tnLst>
      <p:par>
        <p:cTn dur="indefinite" id="43" nodeType="tmRoot" restart="never">
          <p:childTnLst>
            <p:seq>
              <p:cTn dur="indefinite" id="44" nodeType="mainSeq">
                <p:childTnLst>
                  <p:par>
                    <p:cTn fill="hold" id="45">
                      <p:stCondLst>
                        <p:cond delay="indefinite"/>
                      </p:stCondLst>
                      <p:childTnLst>
                        <p:par>
                          <p:cTn fill="hold" id="46">
                            <p:stCondLst>
                              <p:cond delay="0"/>
                            </p:stCondLst>
                            <p:childTnLst>
                              <p:par>
                                <p:cTn fill="hold" id="4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>
                      <p:stCondLst>
                        <p:cond delay="indefinite"/>
                      </p:stCondLst>
                      <p:childTnLst>
                        <p:par>
                          <p:cTn fill="hold" id="50">
                            <p:stCondLst>
                              <p:cond delay="0"/>
                            </p:stCondLst>
                            <p:childTnLst>
                              <p:par>
                                <p:cTn fill="hold" id="51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53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>
                      <p:stCondLst>
                        <p:cond delay="indefinite"/>
                      </p:stCondLst>
                      <p:childTnLst>
                        <p:par>
                          <p:cTn fill="hold" id="56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464760" y="170028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Objectifs de ce cours</a:t>
            </a:r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467640" y="2709000"/>
            <a:ext cx="6336360" cy="72576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Apprendre un (ou plusieurs) langage(s) de programmation moderne (Python, Java,…).</a:t>
            </a:r>
            <a:endParaRPr/>
          </a:p>
        </p:txBody>
      </p:sp>
      <p:pic>
        <p:nvPicPr>
          <p:cNvPr descr="" id="14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6676920" y="2368440"/>
            <a:ext cx="952200" cy="952200"/>
          </a:xfrm>
          <a:prstGeom prst="rect">
            <a:avLst/>
          </a:prstGeom>
        </p:spPr>
      </p:pic>
      <p:pic>
        <p:nvPicPr>
          <p:cNvPr descr="" id="148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621560" y="1883880"/>
            <a:ext cx="1044000" cy="1328760"/>
          </a:xfrm>
          <a:prstGeom prst="rect">
            <a:avLst/>
          </a:prstGeom>
        </p:spPr>
      </p:pic>
      <p:pic>
        <p:nvPicPr>
          <p:cNvPr descr="" id="149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591320" y="2999160"/>
            <a:ext cx="890640" cy="1014120"/>
          </a:xfrm>
          <a:prstGeom prst="rect">
            <a:avLst/>
          </a:prstGeom>
        </p:spPr>
      </p:pic>
      <p:sp>
        <p:nvSpPr>
          <p:cNvPr id="150" name="CustomShape 3"/>
          <p:cNvSpPr/>
          <p:nvPr/>
        </p:nvSpPr>
        <p:spPr>
          <a:xfrm>
            <a:off x="1259640" y="4149000"/>
            <a:ext cx="6091560" cy="91404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Passer en revue les différents aspects de l’informatique  de l’ingénieur</a:t>
            </a:r>
            <a:endParaRPr/>
          </a:p>
        </p:txBody>
      </p:sp>
      <p:sp>
        <p:nvSpPr>
          <p:cNvPr id="151" name="CustomShape 4"/>
          <p:cNvSpPr/>
          <p:nvPr/>
        </p:nvSpPr>
        <p:spPr>
          <a:xfrm>
            <a:off x="2339640" y="5445360"/>
            <a:ext cx="6325560" cy="91404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Microsoft YaHei"/>
              </a:rPr>
              <a:t>Préparer les élèves aux cours d’informatique post-bac (CPGE, faculté, IUT,…)</a:t>
            </a:r>
            <a:endParaRPr/>
          </a:p>
        </p:txBody>
      </p:sp>
      <p:pic>
        <p:nvPicPr>
          <p:cNvPr descr="" id="152" name="Image 9"/>
          <p:cNvPicPr/>
          <p:nvPr/>
        </p:nvPicPr>
        <p:blipFill>
          <a:blip r:embed="rId4"/>
          <a:stretch>
            <a:fillRect/>
          </a:stretch>
        </p:blipFill>
        <p:spPr>
          <a:xfrm>
            <a:off x="368280" y="4864320"/>
            <a:ext cx="1542960" cy="1494720"/>
          </a:xfrm>
          <a:prstGeom prst="rect">
            <a:avLst/>
          </a:prstGeom>
        </p:spPr>
      </p:pic>
    </p:spTree>
  </p:cSld>
  <p:timing>
    <p:tnLst>
      <p:par>
        <p:cTn dur="indefinite" id="61" nodeType="tmRoot" restart="never">
          <p:childTnLst>
            <p:seq>
              <p:cTn dur="indefinite" id="62" nodeType="mainSeq">
                <p:childTnLst>
                  <p:par>
                    <p:cTn fill="hold" id="63">
                      <p:stCondLst>
                        <p:cond delay="indefinite"/>
                      </p:stCondLst>
                      <p:childTnLst>
                        <p:par>
                          <p:cTn fill="hold" id="64">
                            <p:stCondLst>
                              <p:cond delay="0"/>
                            </p:stCondLst>
                            <p:childTnLst>
                              <p:par>
                                <p:cTn fill="hold" id="65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7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6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">
                      <p:stCondLst>
                        <p:cond delay="indefinite"/>
                      </p:stCondLst>
                      <p:childTnLst>
                        <p:par>
                          <p:cTn fill="hold" id="72">
                            <p:stCondLst>
                              <p:cond delay="0"/>
                            </p:stCondLst>
                            <p:childTnLst>
                              <p:par>
                                <p:cTn fill="hold" id="73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">
                      <p:stCondLst>
                        <p:cond delay="indefinite"/>
                      </p:stCondLst>
                      <p:childTnLst>
                        <p:par>
                          <p:cTn fill="hold" id="76">
                            <p:stCondLst>
                              <p:cond delay="0"/>
                            </p:stCondLst>
                            <p:childTnLst>
                              <p:par>
                                <p:cTn fill="hold" id="77" nodeType="click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79" nodeType="with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464760" y="1700280"/>
            <a:ext cx="7128360" cy="605880"/>
          </a:xfrm>
          <a:prstGeom prst="rect">
            <a:avLst/>
          </a:prstGeom>
        </p:spPr>
        <p:txBody>
          <a:bodyPr bIns="0" lIns="0" rIns="0" tIns="38880"/>
          <a:p>
            <a:pPr>
              <a:lnSpc>
                <a:spcPct val="93000"/>
              </a:lnSpc>
            </a:pPr>
            <a:r>
              <a:rPr lang="en-US" sz="4000">
                <a:solidFill>
                  <a:srgbClr val="000000"/>
                </a:solidFill>
                <a:latin typeface="Calibri"/>
                <a:ea typeface="Microsoft YaHei"/>
              </a:rPr>
              <a:t>Thèmes abordés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