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embeddings/Microsoft_Equation9.bin" ContentType="application/vnd.openxmlformats-officedocument.oleObject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theme/theme1.xml" ContentType="application/vnd.openxmlformats-officedocument.theme+xml"/>
  <Override PartName="/ppt/embeddings/Microsoft_Equation13.bin" ContentType="application/vnd.openxmlformats-officedocument.oleObject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embeddings/Microsoft_Equation17.bin" ContentType="application/vnd.openxmlformats-officedocument.oleObject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embeddings/Microsoft_Equation10.bin" ContentType="application/vnd.openxmlformats-officedocument.oleObject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theme/theme2.xml" ContentType="application/vnd.openxmlformats-officedocument.theme+xml"/>
  <Override PartName="/ppt/embeddings/Microsoft_Equation14.bin" ContentType="application/vnd.openxmlformats-officedocument.oleObject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embeddings/Microsoft_Equation18.bin" ContentType="application/vnd.openxmlformats-officedocument.oleObject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embeddings/Microsoft_Equation11.bin" ContentType="application/vnd.openxmlformats-officedocument.oleObject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embeddings/Microsoft_Equation15.bin" ContentType="application/vnd.openxmlformats-officedocument.oleObject"/>
  <Override PartName="/ppt/notesSlides/notesSlide19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Microsoft_Equation4.bin" ContentType="application/vnd.openxmlformats-officedocument.oleObject"/>
  <Override PartName="/ppt/slideLayouts/slideLayout7.xml" ContentType="application/vnd.openxmlformats-officedocument.presentationml.slideLayout+xml"/>
  <Override PartName="/ppt/viewProps.xml" ContentType="application/vnd.openxmlformats-officedocument.presentationml.viewPro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embeddings/Microsoft_Equation8.bin" ContentType="application/vnd.openxmlformats-officedocument.oleObject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embeddings/Microsoft_Equation12.bin" ContentType="application/vnd.openxmlformats-officedocument.oleObject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embeddings/Microsoft_Equation1.bin" ContentType="application/vnd.openxmlformats-officedocument.oleObject"/>
  <Override PartName="/ppt/embeddings/Microsoft_Equation16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59"/>
  </p:notesMasterIdLst>
  <p:sldIdLst>
    <p:sldId id="256" r:id="rId2"/>
    <p:sldId id="302" r:id="rId3"/>
    <p:sldId id="304" r:id="rId4"/>
    <p:sldId id="258" r:id="rId5"/>
    <p:sldId id="259" r:id="rId6"/>
    <p:sldId id="260" r:id="rId7"/>
    <p:sldId id="265" r:id="rId8"/>
    <p:sldId id="272" r:id="rId9"/>
    <p:sldId id="273" r:id="rId10"/>
    <p:sldId id="274" r:id="rId11"/>
    <p:sldId id="276" r:id="rId12"/>
    <p:sldId id="261" r:id="rId13"/>
    <p:sldId id="275" r:id="rId14"/>
    <p:sldId id="277" r:id="rId15"/>
    <p:sldId id="282" r:id="rId16"/>
    <p:sldId id="278" r:id="rId17"/>
    <p:sldId id="280" r:id="rId18"/>
    <p:sldId id="279" r:id="rId19"/>
    <p:sldId id="263" r:id="rId20"/>
    <p:sldId id="266" r:id="rId21"/>
    <p:sldId id="267" r:id="rId22"/>
    <p:sldId id="305" r:id="rId23"/>
    <p:sldId id="306" r:id="rId24"/>
    <p:sldId id="307" r:id="rId25"/>
    <p:sldId id="308" r:id="rId26"/>
    <p:sldId id="296" r:id="rId27"/>
    <p:sldId id="297" r:id="rId28"/>
    <p:sldId id="309" r:id="rId29"/>
    <p:sldId id="300" r:id="rId30"/>
    <p:sldId id="268" r:id="rId31"/>
    <p:sldId id="301" r:id="rId32"/>
    <p:sldId id="310" r:id="rId33"/>
    <p:sldId id="311" r:id="rId34"/>
    <p:sldId id="281" r:id="rId35"/>
    <p:sldId id="288" r:id="rId36"/>
    <p:sldId id="312" r:id="rId37"/>
    <p:sldId id="313" r:id="rId38"/>
    <p:sldId id="314" r:id="rId39"/>
    <p:sldId id="290" r:id="rId40"/>
    <p:sldId id="292" r:id="rId41"/>
    <p:sldId id="293" r:id="rId42"/>
    <p:sldId id="315" r:id="rId43"/>
    <p:sldId id="295" r:id="rId44"/>
    <p:sldId id="294" r:id="rId45"/>
    <p:sldId id="316" r:id="rId46"/>
    <p:sldId id="317" r:id="rId47"/>
    <p:sldId id="318" r:id="rId48"/>
    <p:sldId id="330" r:id="rId49"/>
    <p:sldId id="264" r:id="rId50"/>
    <p:sldId id="332" r:id="rId51"/>
    <p:sldId id="331" r:id="rId52"/>
    <p:sldId id="319" r:id="rId53"/>
    <p:sldId id="320" r:id="rId54"/>
    <p:sldId id="321" r:id="rId55"/>
    <p:sldId id="322" r:id="rId56"/>
    <p:sldId id="323" r:id="rId57"/>
    <p:sldId id="324" r:id="rId5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 varScale="1">
        <p:scale>
          <a:sx n="132" d="100"/>
          <a:sy n="132" d="100"/>
        </p:scale>
        <p:origin x="-10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6.wmf"/><Relationship Id="rId3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4" Type="http://schemas.openxmlformats.org/officeDocument/2006/relationships/image" Target="../media/image82.wmf"/><Relationship Id="rId5" Type="http://schemas.openxmlformats.org/officeDocument/2006/relationships/image" Target="../media/image83.wmf"/><Relationship Id="rId1" Type="http://schemas.openxmlformats.org/officeDocument/2006/relationships/image" Target="../media/image79.wmf"/><Relationship Id="rId2" Type="http://schemas.openxmlformats.org/officeDocument/2006/relationships/image" Target="../media/image8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25992-D2A3-4CB3-9449-B2C2CCA1FA34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5C93A-72B8-40AD-91C4-37DA7D3F823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Andrea </a:t>
            </a:r>
            <a:r>
              <a:rPr lang="en-US" dirty="0" err="1" smtClean="0"/>
              <a:t>Pozzo</a:t>
            </a:r>
            <a:r>
              <a:rPr lang="en-US" dirty="0" smtClean="0"/>
              <a:t>---- The Church of Saint Ignatius of Loyola is one of the most important baroque church of Rome.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5C93A-72B8-40AD-91C4-37DA7D3F823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005A5E-FD1E-4461-A696-AAD3CB4661BD}" type="slidenum">
              <a:rPr lang="en-US"/>
              <a:pPr/>
              <a:t>40</a:t>
            </a:fld>
            <a:endParaRPr 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3B1D02-7055-4260-9912-C533EC49BBD0}" type="slidenum">
              <a:rPr lang="en-US"/>
              <a:pPr/>
              <a:t>41</a:t>
            </a:fld>
            <a:endParaRPr lang="en-US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58C74D-D02B-4858-849A-E85EEB65FB63}" type="slidenum">
              <a:rPr lang="en-US"/>
              <a:pPr/>
              <a:t>42</a:t>
            </a:fld>
            <a:endParaRPr lang="en-US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Let us consider the case of heat flow in plate. On the right we have the heat distribution when the plate is homogenous using the Laplace equation.</a:t>
            </a:r>
          </a:p>
          <a:p>
            <a:pPr eaLnBrk="1" hangingPunct="1"/>
            <a:r>
              <a:rPr lang="en-US" dirty="0" smtClean="0"/>
              <a:t>On the </a:t>
            </a:r>
            <a:r>
              <a:rPr lang="en-US" dirty="0" err="1" smtClean="0"/>
              <a:t>roght</a:t>
            </a:r>
            <a:r>
              <a:rPr lang="en-US" dirty="0" smtClean="0"/>
              <a:t> the circles and rectangles have different conductivity. This reflected in the result.</a:t>
            </a:r>
          </a:p>
          <a:p>
            <a:pPr eaLnBrk="1" hangingPunct="1"/>
            <a:r>
              <a:rPr lang="en-US" dirty="0" smtClean="0"/>
              <a:t>Quasi harmonic maps are sensitive to the surface </a:t>
            </a:r>
            <a:r>
              <a:rPr lang="en-US" dirty="0" err="1" smtClean="0"/>
              <a:t>inhomgeneity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F044F-E64A-45E1-883F-537473B0D2DD}" type="slidenum">
              <a:rPr lang="en-US"/>
              <a:pPr/>
              <a:t>43</a:t>
            </a:fld>
            <a:endParaRPr lang="en-US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am not so sure about the title of the slide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C94479-9BDF-4479-8FF1-20096BCCC264}" type="slidenum">
              <a:rPr lang="en-US"/>
              <a:pPr/>
              <a:t>44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B65B2-4B55-4F5D-801E-A919E882ED31}" type="slidenum">
              <a:rPr lang="en-US"/>
              <a:pPr/>
              <a:t>45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More general than the cot (conformal weights)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0060CA-B96E-4C1D-AB46-76040E71AF06}" type="slidenum">
              <a:rPr lang="en-US"/>
              <a:pPr/>
              <a:t>53</a:t>
            </a:fld>
            <a:endParaRPr lang="en-US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Dirichlet b.c: prescribed energy</a:t>
            </a:r>
          </a:p>
          <a:p>
            <a:pPr eaLnBrk="1" hangingPunct="1"/>
            <a:r>
              <a:rPr lang="de-DE" smtClean="0"/>
              <a:t>Neumann b.c: prescribed energy flux </a:t>
            </a: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11C19-75CD-42A6-96D2-5EB914827461}" type="slidenum">
              <a:rPr lang="en-US"/>
              <a:pPr/>
              <a:t>54</a:t>
            </a:fld>
            <a:endParaRPr lang="en-US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6AEF26-43F6-4497-B22D-37CB1745A762}" type="slidenum">
              <a:rPr lang="en-US"/>
              <a:pPr/>
              <a:t>55</a:t>
            </a:fld>
            <a:endParaRPr lang="en-US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Dirichlet b.c: prescribed energy</a:t>
            </a:r>
          </a:p>
          <a:p>
            <a:pPr eaLnBrk="1" hangingPunct="1"/>
            <a:r>
              <a:rPr lang="de-DE" smtClean="0"/>
              <a:t>Neumann b.c: prescribed energy flux </a:t>
            </a: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ABC2C6-371B-4D80-94C3-FE6BCE2B2DB6}" type="slidenum">
              <a:rPr lang="en-US"/>
              <a:pPr/>
              <a:t>56</a:t>
            </a:fld>
            <a:endParaRPr lang="en-US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80F054-7EF8-4AF7-A39B-C254AEF9027F}" type="slidenum">
              <a:rPr lang="en-US"/>
              <a:pPr/>
              <a:t>17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idea of working with triangles is not knew. The importance of land measurements has steered the development of simple but reliable techniques for measuring distances. </a:t>
            </a:r>
          </a:p>
          <a:p>
            <a:pPr eaLnBrk="1" hangingPunct="1"/>
            <a:r>
              <a:rPr lang="en-US" dirty="0" smtClean="0"/>
              <a:t>Knowing one edge of a triangle and two angles it is possible to know the length of other edges. </a:t>
            </a:r>
          </a:p>
          <a:p>
            <a:pPr eaLnBrk="1" hangingPunct="1"/>
            <a:r>
              <a:rPr lang="en-US" dirty="0" smtClean="0"/>
              <a:t>Gauss was a pioneer of such technique and his triangulation of the kingdom of </a:t>
            </a:r>
            <a:r>
              <a:rPr lang="en-US" dirty="0" err="1" smtClean="0"/>
              <a:t>hanover</a:t>
            </a:r>
            <a:r>
              <a:rPr lang="en-US" dirty="0" smtClean="0"/>
              <a:t> is </a:t>
            </a:r>
          </a:p>
          <a:p>
            <a:pPr eaLnBrk="1" hangingPunct="1"/>
            <a:r>
              <a:rPr lang="en-US" dirty="0" smtClean="0"/>
              <a:t>commemorated in the back of the  ten marks bill.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64301D-9EA8-4444-87DE-4FE1B37A897F}" type="slidenum">
              <a:rPr lang="en-US"/>
              <a:pPr/>
              <a:t>57</a:t>
            </a:fld>
            <a:endParaRPr lang="en-US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CB313-F282-40EF-A1C4-AB7F41A8E482}" type="slidenum">
              <a:rPr lang="en-US"/>
              <a:pPr/>
              <a:t>25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Starting from acquired or artistically modeled data, the aim is to mimic the real world.</a:t>
            </a:r>
          </a:p>
          <a:p>
            <a:pPr eaLnBrk="1" hangingPunct="1"/>
            <a:r>
              <a:rPr lang="en-US" smtClean="0"/>
              <a:t>For this purpose two standard techniques are used texture mapping and surface editing.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goal is to imitate or reproduce a the real world using the current ingredient. As our work focuses on the geometry part </a:t>
            </a:r>
          </a:p>
          <a:p>
            <a:pPr eaLnBrk="1" hangingPunct="1"/>
            <a:r>
              <a:rPr lang="en-US" smtClean="0"/>
              <a:t>Generally two fundemental techniques in the graphics are needed to induce more realism to the model (either captured or modeled)</a:t>
            </a:r>
          </a:p>
          <a:p>
            <a:pPr eaLnBrk="1" hangingPunct="1"/>
            <a:r>
              <a:rPr lang="en-US" smtClean="0"/>
              <a:t>Texture mapping and surface editing.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CF6257-397B-4A09-A366-22200EA098DA}" type="slidenum">
              <a:rPr lang="en-US"/>
              <a:pPr/>
              <a:t>26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5B9708-4B41-47F3-B083-148140D37C76}" type="slidenum">
              <a:rPr lang="en-US"/>
              <a:pPr/>
              <a:t>27</a:t>
            </a:fld>
            <a:endParaRPr lang="en-US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Can we preserve distances---discuss  ,</a:t>
            </a:r>
            <a:r>
              <a:rPr lang="de-DE" baseline="0" dirty="0" smtClean="0"/>
              <a:t> we preserve  orthogonality</a:t>
            </a:r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830920-CFBF-4109-9DA2-98D0D48D6DF4}" type="slidenum">
              <a:rPr lang="en-US"/>
              <a:pPr/>
              <a:t>28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Surface parameterization is the standard techniques for texture mapping.</a:t>
            </a:r>
          </a:p>
          <a:p>
            <a:pPr eaLnBrk="1" hangingPunct="1"/>
            <a:r>
              <a:rPr lang="en-US" smtClean="0"/>
              <a:t>Surface parameterization is a broad topic. We will restrict ourselves in this talk to the fundamental </a:t>
            </a:r>
          </a:p>
          <a:p>
            <a:pPr eaLnBrk="1" hangingPunct="1"/>
            <a:r>
              <a:rPr lang="en-US" smtClean="0"/>
              <a:t>problem which is concerned with  establishing a 1-1 map between  surface and a parametric domain</a:t>
            </a:r>
          </a:p>
          <a:p>
            <a:pPr eaLnBrk="1" hangingPunct="1"/>
            <a:r>
              <a:rPr lang="en-US" smtClean="0"/>
              <a:t>If we were to formulate a wish list. </a:t>
            </a:r>
          </a:p>
          <a:p>
            <a:pPr eaLnBrk="1" hangingPunct="1"/>
            <a:r>
              <a:rPr lang="en-US" smtClean="0"/>
              <a:t>About 150 papers </a:t>
            </a:r>
          </a:p>
          <a:p>
            <a:pPr eaLnBrk="1" hangingPunct="1"/>
            <a:r>
              <a:rPr lang="en-US" smtClean="0"/>
              <a:t>Many of the existing methods fulfill these requirements to varying degrees.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4C30A9-9AE0-4F70-80B8-5FEB84A815D1}" type="slidenum">
              <a:rPr lang="en-US"/>
              <a:pPr/>
              <a:t>34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E5710-C125-4125-8550-A61D25E99571}" type="slidenum">
              <a:rPr lang="en-US"/>
              <a:pPr/>
              <a:t>36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6D05E-4B91-4763-B653-1C81613D7C2C}" type="slidenum">
              <a:rPr lang="en-US"/>
              <a:pPr/>
              <a:t>37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We compare to the original ABF++ algo. With authors’ parameters.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883E0-3B0E-4F93-B9E2-E81FA23FF952}" type="datetimeFigureOut">
              <a:rPr lang="de-DE" smtClean="0"/>
              <a:pPr/>
              <a:t>30/06/11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D37ED-2313-4DF7-8C32-49C311C465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.bin"/><Relationship Id="rId4" Type="http://schemas.openxmlformats.org/officeDocument/2006/relationships/image" Target="../media/image4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4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6" Type="http://schemas.openxmlformats.org/officeDocument/2006/relationships/oleObject" Target="../embeddings/Microsoft_Equation6.bin"/><Relationship Id="rId7" Type="http://schemas.openxmlformats.org/officeDocument/2006/relationships/image" Target="../media/image47.png"/><Relationship Id="rId8" Type="http://schemas.openxmlformats.org/officeDocument/2006/relationships/image" Target="../media/image45.png"/><Relationship Id="rId9" Type="http://schemas.openxmlformats.org/officeDocument/2006/relationships/image" Target="../media/image4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7.bin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7.png"/><Relationship Id="rId20" Type="http://schemas.openxmlformats.org/officeDocument/2006/relationships/image" Target="../media/image68.png"/><Relationship Id="rId21" Type="http://schemas.openxmlformats.org/officeDocument/2006/relationships/image" Target="../media/image69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jpe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8.bin"/><Relationship Id="rId4" Type="http://schemas.openxmlformats.org/officeDocument/2006/relationships/oleObject" Target="../embeddings/Microsoft_Equation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84.wmf"/><Relationship Id="rId5" Type="http://schemas.openxmlformats.org/officeDocument/2006/relationships/oleObject" Target="../embeddings/Microsoft_Equation10.bin"/><Relationship Id="rId6" Type="http://schemas.openxmlformats.org/officeDocument/2006/relationships/oleObject" Target="../embeddings/Microsoft_Equation11.bin"/><Relationship Id="rId7" Type="http://schemas.openxmlformats.org/officeDocument/2006/relationships/oleObject" Target="../embeddings/Microsoft_Equation12.bin"/><Relationship Id="rId8" Type="http://schemas.openxmlformats.org/officeDocument/2006/relationships/oleObject" Target="../embeddings/Microsoft_Equation13.bin"/><Relationship Id="rId9" Type="http://schemas.openxmlformats.org/officeDocument/2006/relationships/oleObject" Target="../embeddings/Microsoft_Equation14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Equation15.bin"/><Relationship Id="rId5" Type="http://schemas.openxmlformats.org/officeDocument/2006/relationships/image" Target="../media/image115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oleObject" Target="../embeddings/Microsoft_Equation16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18.png"/><Relationship Id="rId5" Type="http://schemas.openxmlformats.org/officeDocument/2006/relationships/oleObject" Target="../embeddings/Microsoft_Equation17.bin"/><Relationship Id="rId6" Type="http://schemas.openxmlformats.org/officeDocument/2006/relationships/image" Target="../media/image120.jpe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oleObject" Target="../embeddings/Microsoft_Equation18.bin"/><Relationship Id="rId9" Type="http://schemas.openxmlformats.org/officeDocument/2006/relationships/image" Target="../media/image126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jpeg"/><Relationship Id="rId7" Type="http://schemas.openxmlformats.org/officeDocument/2006/relationships/image" Target="../media/image131.jpe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aspects of surface mapping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Rhaleb</a:t>
            </a:r>
            <a:r>
              <a:rPr lang="en-US" dirty="0" smtClean="0"/>
              <a:t> </a:t>
            </a:r>
            <a:r>
              <a:rPr lang="en-US" dirty="0" err="1" smtClean="0"/>
              <a:t>Zayer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Talk at </a:t>
            </a:r>
            <a:r>
              <a:rPr lang="de-DE" dirty="0" smtClean="0"/>
              <a:t>Lycée Arthur Varoquaux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mathematical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529032" y="1209672"/>
            <a:ext cx="20383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5572132" y="3214686"/>
            <a:ext cx="1555200" cy="155520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way we apprehend our space depends on the metric we choose (how we define distances)</a:t>
            </a:r>
          </a:p>
          <a:p>
            <a:endParaRPr lang="en-US" dirty="0" smtClean="0"/>
          </a:p>
          <a:p>
            <a:r>
              <a:rPr lang="en-US" dirty="0" smtClean="0"/>
              <a:t>…and how we measure them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Carpenter vs. Tailor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8" name="Picture 6" descr="E:\talk\lg0007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357298"/>
            <a:ext cx="2286000" cy="2971800"/>
          </a:xfrm>
          <a:prstGeom prst="rect">
            <a:avLst/>
          </a:prstGeom>
          <a:noFill/>
        </p:spPr>
      </p:pic>
      <p:pic>
        <p:nvPicPr>
          <p:cNvPr id="3080" name="Picture 8" descr="E:\talk\SuperStock_1654-24443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86380" y="4286256"/>
            <a:ext cx="3200400" cy="2130552"/>
          </a:xfrm>
          <a:prstGeom prst="rect">
            <a:avLst/>
          </a:prstGeom>
          <a:noFill/>
        </p:spPr>
      </p:pic>
      <p:pic>
        <p:nvPicPr>
          <p:cNvPr id="3082" name="Picture 10" descr="E:\talk\istockphoto_1716028-carpenter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071538" y="4298196"/>
            <a:ext cx="3201006" cy="213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52" y="1285860"/>
            <a:ext cx="2973600" cy="29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Through a tailor’s eye!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talk\01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000240"/>
            <a:ext cx="4156237" cy="4000528"/>
          </a:xfrm>
          <a:prstGeom prst="rect">
            <a:avLst/>
          </a:prstGeom>
          <a:noFill/>
        </p:spPr>
      </p:pic>
      <p:pic>
        <p:nvPicPr>
          <p:cNvPr id="2051" name="Picture 3" descr="E:\talk\garment-patent-attorney-clothing-pants-los-ange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714488"/>
            <a:ext cx="1720229" cy="2297107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86190"/>
            <a:ext cx="3422377" cy="226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Painters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Decorating curved ceilings</a:t>
            </a:r>
            <a:endParaRPr lang="en-US" dirty="0"/>
          </a:p>
        </p:txBody>
      </p:sp>
      <p:pic>
        <p:nvPicPr>
          <p:cNvPr id="6146" name="Picture 2" descr="E:\talk\VAW10_Podiumsdiskussion_LIECHTENSTEIN_MUSEUM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599" y="2500306"/>
            <a:ext cx="3977649" cy="3240000"/>
          </a:xfrm>
          <a:prstGeom prst="rect">
            <a:avLst/>
          </a:prstGeom>
          <a:noFill/>
        </p:spPr>
      </p:pic>
      <p:pic>
        <p:nvPicPr>
          <p:cNvPr id="6147" name="Picture 3" descr="E:\talk\s_ignazi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340" y="2500306"/>
            <a:ext cx="4254940" cy="32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Painters at work!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232818"/>
            <a:ext cx="3240000" cy="26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142984"/>
            <a:ext cx="264430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857628"/>
            <a:ext cx="3240000" cy="281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1285860"/>
            <a:ext cx="2240921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on curved surface requires accounting for distortion. </a:t>
            </a:r>
          </a:p>
          <a:p>
            <a:r>
              <a:rPr lang="en-US" dirty="0" smtClean="0"/>
              <a:t>Distances on curved surfaces are not the same as on the plane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maps used to be made?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   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 </a:t>
            </a:r>
          </a:p>
        </p:txBody>
      </p:sp>
      <p:pic>
        <p:nvPicPr>
          <p:cNvPr id="64518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38" y="1978025"/>
            <a:ext cx="2940050" cy="1001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4519" name="Picture 10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14282" y="3143248"/>
            <a:ext cx="3809524" cy="3343742"/>
          </a:xfrm>
          <a:prstGeom prst="rect">
            <a:avLst/>
          </a:prstGeom>
          <a:noFill/>
          <a:ln>
            <a:noFill/>
          </a:ln>
        </p:spPr>
      </p:pic>
      <p:sp>
        <p:nvSpPr>
          <p:cNvPr id="64523" name="Rectangle 16"/>
          <p:cNvSpPr>
            <a:spLocks noChangeArrowheads="1"/>
          </p:cNvSpPr>
          <p:nvPr/>
        </p:nvSpPr>
        <p:spPr bwMode="auto">
          <a:xfrm>
            <a:off x="3900488" y="5707063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64520" name="Picture 13"/>
          <p:cNvPicPr>
            <a:picLocks noChangeAspect="1" noChangeArrowheads="1"/>
          </p:cNvPicPr>
          <p:nvPr/>
        </p:nvPicPr>
        <p:blipFill>
          <a:blip r:embed="rId5"/>
          <a:srcRect l="46816"/>
          <a:stretch>
            <a:fillRect/>
          </a:stretch>
        </p:blipFill>
        <p:spPr bwMode="auto">
          <a:xfrm>
            <a:off x="6000760" y="4286256"/>
            <a:ext cx="2678096" cy="2259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4521" name="Picture 12" descr="dm_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2897" y="2978137"/>
            <a:ext cx="26352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4" descr="dm_10_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1643050"/>
            <a:ext cx="2644775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643570" y="2408225"/>
            <a:ext cx="3214285" cy="4164048"/>
            <a:chOff x="1682761" y="4348163"/>
            <a:chExt cx="3214285" cy="4164048"/>
          </a:xfrm>
        </p:grpSpPr>
        <p:sp>
          <p:nvSpPr>
            <p:cNvPr id="64524" name="Line 20"/>
            <p:cNvSpPr>
              <a:spLocks noChangeShapeType="1"/>
            </p:cNvSpPr>
            <p:nvPr/>
          </p:nvSpPr>
          <p:spPr bwMode="auto">
            <a:xfrm>
              <a:off x="2754331" y="4440243"/>
              <a:ext cx="1857388" cy="2357455"/>
            </a:xfrm>
            <a:prstGeom prst="line">
              <a:avLst/>
            </a:prstGeom>
            <a:noFill/>
            <a:ln w="222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26" name="Oval 19"/>
            <p:cNvSpPr>
              <a:spLocks noChangeArrowheads="1"/>
            </p:cNvSpPr>
            <p:nvPr/>
          </p:nvSpPr>
          <p:spPr bwMode="auto">
            <a:xfrm>
              <a:off x="1714530" y="6297632"/>
              <a:ext cx="3182516" cy="2214579"/>
            </a:xfrm>
            <a:prstGeom prst="ellipse">
              <a:avLst/>
            </a:prstGeom>
            <a:noFill/>
            <a:ln w="38100" algn="ctr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527" name="Oval 18"/>
            <p:cNvSpPr>
              <a:spLocks noChangeArrowheads="1"/>
            </p:cNvSpPr>
            <p:nvPr/>
          </p:nvSpPr>
          <p:spPr bwMode="auto">
            <a:xfrm>
              <a:off x="2049463" y="4348163"/>
              <a:ext cx="777875" cy="541337"/>
            </a:xfrm>
            <a:prstGeom prst="ellipse">
              <a:avLst/>
            </a:prstGeom>
            <a:noFill/>
            <a:ln w="38100" algn="ctr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4525" name="Line 21"/>
            <p:cNvSpPr>
              <a:spLocks noChangeShapeType="1"/>
            </p:cNvSpPr>
            <p:nvPr/>
          </p:nvSpPr>
          <p:spPr bwMode="auto">
            <a:xfrm flipH="1">
              <a:off x="1682761" y="4583120"/>
              <a:ext cx="357190" cy="2857520"/>
            </a:xfrm>
            <a:prstGeom prst="line">
              <a:avLst/>
            </a:prstGeom>
            <a:noFill/>
            <a:ln w="22225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285572" y="1857364"/>
            <a:ext cx="4858428" cy="40486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4282" y="1785926"/>
            <a:ext cx="4161905" cy="42296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curved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643182"/>
            <a:ext cx="50101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4"/>
          <p:cNvGrpSpPr/>
          <p:nvPr/>
        </p:nvGrpSpPr>
        <p:grpSpPr>
          <a:xfrm rot="731264">
            <a:off x="5892043" y="3298920"/>
            <a:ext cx="2357454" cy="1928826"/>
            <a:chOff x="2571736" y="2786058"/>
            <a:chExt cx="2357454" cy="1928826"/>
          </a:xfrm>
        </p:grpSpPr>
        <p:cxnSp>
          <p:nvCxnSpPr>
            <p:cNvPr id="6" name="Straight Connector 5"/>
            <p:cNvCxnSpPr/>
            <p:nvPr/>
          </p:nvCxnSpPr>
          <p:spPr>
            <a:xfrm rot="5400000">
              <a:off x="2500298" y="2857496"/>
              <a:ext cx="1143008" cy="10001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2643174" y="3714752"/>
              <a:ext cx="1928826" cy="714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16200000" flipH="1">
              <a:off x="3500430" y="2857496"/>
              <a:ext cx="1357322" cy="12144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571868" y="2786058"/>
              <a:ext cx="1357322" cy="5000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3036083" y="3107529"/>
              <a:ext cx="857256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571868" y="2786058"/>
              <a:ext cx="928694" cy="714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71736" y="3929066"/>
              <a:ext cx="1071570" cy="7858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643306" y="4143380"/>
              <a:ext cx="1143008" cy="5715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4429124" y="3643314"/>
              <a:ext cx="857256" cy="1428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 flipV="1">
              <a:off x="4500562" y="3286124"/>
              <a:ext cx="428628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3357554" y="3500438"/>
              <a:ext cx="1143008" cy="14287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 flipV="1">
              <a:off x="2571736" y="3643314"/>
              <a:ext cx="785818" cy="28575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Currently researcher at INRIA</a:t>
            </a:r>
          </a:p>
          <a:p>
            <a:r>
              <a:rPr lang="en-US" dirty="0" smtClean="0"/>
              <a:t>2008: Research Associate at Max-Planck-</a:t>
            </a: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Informatik</a:t>
            </a:r>
            <a:r>
              <a:rPr lang="en-US" dirty="0" smtClean="0"/>
              <a:t> </a:t>
            </a:r>
          </a:p>
          <a:p>
            <a:r>
              <a:rPr lang="en-US" dirty="0" smtClean="0"/>
              <a:t>2007, Ph.D. in Computer Science</a:t>
            </a:r>
          </a:p>
          <a:p>
            <a:pPr lvl="1"/>
            <a:r>
              <a:rPr lang="en-US" dirty="0" smtClean="0"/>
              <a:t>Max-Planck-</a:t>
            </a: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Informatik</a:t>
            </a:r>
            <a:r>
              <a:rPr lang="en-US" dirty="0" smtClean="0"/>
              <a:t>, </a:t>
            </a:r>
            <a:r>
              <a:rPr lang="en-US" dirty="0" err="1" smtClean="0"/>
              <a:t>Saarbrücken</a:t>
            </a:r>
            <a:r>
              <a:rPr lang="en-US" dirty="0" smtClean="0"/>
              <a:t>, Germany</a:t>
            </a:r>
          </a:p>
          <a:p>
            <a:r>
              <a:rPr lang="en-US" dirty="0" smtClean="0"/>
              <a:t>2002, B.S./M.S. in Mathematics</a:t>
            </a:r>
          </a:p>
          <a:p>
            <a:pPr lvl="1"/>
            <a:r>
              <a:rPr lang="en-US" dirty="0" smtClean="0"/>
              <a:t>Drexel University, Philadelphia PA, USA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643314"/>
            <a:ext cx="5572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4071934" y="4572008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00364" y="4357694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86248" y="4286256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14810" y="4357694"/>
            <a:ext cx="71438" cy="714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983302" y="4375030"/>
            <a:ext cx="1105619" cy="240102"/>
          </a:xfrm>
          <a:custGeom>
            <a:avLst/>
            <a:gdLst>
              <a:gd name="connsiteX0" fmla="*/ 1105619 w 1105619"/>
              <a:gd name="connsiteY0" fmla="*/ 240102 h 240102"/>
              <a:gd name="connsiteX1" fmla="*/ 536275 w 1105619"/>
              <a:gd name="connsiteY1" fmla="*/ 33068 h 240102"/>
              <a:gd name="connsiteX2" fmla="*/ 79075 w 1105619"/>
              <a:gd name="connsiteY2" fmla="*/ 41695 h 240102"/>
              <a:gd name="connsiteX3" fmla="*/ 61823 w 1105619"/>
              <a:gd name="connsiteY3" fmla="*/ 33068 h 24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619" h="240102">
                <a:moveTo>
                  <a:pt x="1105619" y="240102"/>
                </a:moveTo>
                <a:cubicBezTo>
                  <a:pt x="906492" y="153119"/>
                  <a:pt x="707366" y="66136"/>
                  <a:pt x="536275" y="33068"/>
                </a:cubicBezTo>
                <a:cubicBezTo>
                  <a:pt x="365184" y="0"/>
                  <a:pt x="158150" y="41695"/>
                  <a:pt x="79075" y="41695"/>
                </a:cubicBezTo>
                <a:cubicBezTo>
                  <a:pt x="0" y="41695"/>
                  <a:pt x="30911" y="37381"/>
                  <a:pt x="61823" y="33068"/>
                </a:cubicBezTo>
              </a:path>
            </a:pathLst>
          </a:cu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071004" y="4097547"/>
            <a:ext cx="1224951" cy="284672"/>
          </a:xfrm>
          <a:custGeom>
            <a:avLst/>
            <a:gdLst>
              <a:gd name="connsiteX0" fmla="*/ 0 w 1224951"/>
              <a:gd name="connsiteY0" fmla="*/ 284672 h 284672"/>
              <a:gd name="connsiteX1" fmla="*/ 828136 w 1224951"/>
              <a:gd name="connsiteY1" fmla="*/ 17253 h 284672"/>
              <a:gd name="connsiteX2" fmla="*/ 1224951 w 1224951"/>
              <a:gd name="connsiteY2" fmla="*/ 181155 h 284672"/>
              <a:gd name="connsiteX3" fmla="*/ 1224951 w 1224951"/>
              <a:gd name="connsiteY3" fmla="*/ 181155 h 28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4951" h="284672">
                <a:moveTo>
                  <a:pt x="0" y="284672"/>
                </a:moveTo>
                <a:cubicBezTo>
                  <a:pt x="311989" y="159589"/>
                  <a:pt x="623978" y="34506"/>
                  <a:pt x="828136" y="17253"/>
                </a:cubicBezTo>
                <a:cubicBezTo>
                  <a:pt x="1032295" y="0"/>
                  <a:pt x="1224951" y="181155"/>
                  <a:pt x="1224951" y="181155"/>
                </a:cubicBezTo>
                <a:lnTo>
                  <a:pt x="1224951" y="181155"/>
                </a:lnTo>
              </a:path>
            </a:pathLst>
          </a:cu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278702" y="4313208"/>
            <a:ext cx="290422" cy="201282"/>
          </a:xfrm>
          <a:custGeom>
            <a:avLst/>
            <a:gdLst>
              <a:gd name="connsiteX0" fmla="*/ 43132 w 290422"/>
              <a:gd name="connsiteY0" fmla="*/ 0 h 201282"/>
              <a:gd name="connsiteX1" fmla="*/ 276045 w 290422"/>
              <a:gd name="connsiteY1" fmla="*/ 94890 h 201282"/>
              <a:gd name="connsiteX2" fmla="*/ 129396 w 290422"/>
              <a:gd name="connsiteY2" fmla="*/ 198407 h 201282"/>
              <a:gd name="connsiteX3" fmla="*/ 0 w 290422"/>
              <a:gd name="connsiteY3" fmla="*/ 112143 h 201282"/>
              <a:gd name="connsiteX4" fmla="*/ 0 w 290422"/>
              <a:gd name="connsiteY4" fmla="*/ 112143 h 20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22" h="201282">
                <a:moveTo>
                  <a:pt x="43132" y="0"/>
                </a:moveTo>
                <a:cubicBezTo>
                  <a:pt x="152400" y="30911"/>
                  <a:pt x="261668" y="61822"/>
                  <a:pt x="276045" y="94890"/>
                </a:cubicBezTo>
                <a:cubicBezTo>
                  <a:pt x="290422" y="127958"/>
                  <a:pt x="175403" y="195532"/>
                  <a:pt x="129396" y="198407"/>
                </a:cubicBezTo>
                <a:cubicBezTo>
                  <a:pt x="83389" y="201282"/>
                  <a:pt x="0" y="112143"/>
                  <a:pt x="0" y="112143"/>
                </a:cubicBezTo>
                <a:lnTo>
                  <a:pt x="0" y="112143"/>
                </a:ln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distance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857364"/>
            <a:ext cx="4465345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823644"/>
            <a:ext cx="358161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Time of Flight (</a:t>
            </a:r>
            <a:r>
              <a:rPr lang="en-US" dirty="0" err="1" smtClean="0"/>
              <a:t>ToF</a:t>
            </a:r>
            <a:r>
              <a:rPr lang="en-US" dirty="0" smtClean="0"/>
              <a:t>)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Data representation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Most of acquired data comes as unstructured meshes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>
              <a:buFont typeface="Wingdings 2" pitchFamily="18" charset="2"/>
              <a:buNone/>
            </a:pPr>
            <a:endParaRPr lang="en-US" dirty="0" smtClean="0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2597165"/>
            <a:ext cx="28575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3571868" y="3883049"/>
            <a:ext cx="500066" cy="500066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600" t="40909" r="19558" b="38636"/>
          <a:stretch>
            <a:fillRect/>
          </a:stretch>
        </p:blipFill>
        <p:spPr bwMode="auto">
          <a:xfrm>
            <a:off x="5286380" y="3597297"/>
            <a:ext cx="150019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" name="Straight Connector 52"/>
          <p:cNvCxnSpPr/>
          <p:nvPr/>
        </p:nvCxnSpPr>
        <p:spPr>
          <a:xfrm flipV="1">
            <a:off x="3571868" y="3597297"/>
            <a:ext cx="1714512" cy="285752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571868" y="4383115"/>
            <a:ext cx="1714512" cy="500066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4071934" y="3597297"/>
            <a:ext cx="2643206" cy="285752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4071934" y="4383115"/>
            <a:ext cx="2714644" cy="500066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Standard mesh format: counter clockwise triangulation table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3857625" y="2928928"/>
          <a:ext cx="2286015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5"/>
                <a:gridCol w="762005"/>
                <a:gridCol w="7620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6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Mesh representation</a:t>
            </a:r>
          </a:p>
        </p:txBody>
      </p:sp>
      <p:grpSp>
        <p:nvGrpSpPr>
          <p:cNvPr id="2" name="Group 124"/>
          <p:cNvGrpSpPr>
            <a:grpSpLocks/>
          </p:cNvGrpSpPr>
          <p:nvPr/>
        </p:nvGrpSpPr>
        <p:grpSpPr bwMode="auto">
          <a:xfrm>
            <a:off x="71438" y="2071678"/>
            <a:ext cx="3643312" cy="4381500"/>
            <a:chOff x="2714625" y="1744663"/>
            <a:chExt cx="3643313" cy="4381500"/>
          </a:xfrm>
        </p:grpSpPr>
        <p:sp>
          <p:nvSpPr>
            <p:cNvPr id="105" name="Regular Pentagon 104"/>
            <p:cNvSpPr/>
            <p:nvPr/>
          </p:nvSpPr>
          <p:spPr>
            <a:xfrm rot="10800000">
              <a:off x="3000375" y="3286126"/>
              <a:ext cx="3071813" cy="2500312"/>
            </a:xfrm>
            <a:prstGeom prst="pentagon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0" scaled="0"/>
            </a:gradFill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6" name="Isosceles Triangle 105"/>
            <p:cNvSpPr/>
            <p:nvPr/>
          </p:nvSpPr>
          <p:spPr>
            <a:xfrm>
              <a:off x="3571875" y="1928813"/>
              <a:ext cx="1928813" cy="1357313"/>
            </a:xfrm>
            <a:prstGeom prst="triangl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13800000" scaled="0"/>
            </a:gradFill>
            <a:ln w="28575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cxnSp>
          <p:nvCxnSpPr>
            <p:cNvPr id="24659" name="Straight Connector 106"/>
            <p:cNvCxnSpPr>
              <a:cxnSpLocks noChangeShapeType="1"/>
              <a:endCxn id="105" idx="5"/>
            </p:cNvCxnSpPr>
            <p:nvPr/>
          </p:nvCxnSpPr>
          <p:spPr bwMode="auto">
            <a:xfrm rot="10800000" flipV="1">
              <a:off x="3000375" y="4214813"/>
              <a:ext cx="1643063" cy="615950"/>
            </a:xfrm>
            <a:prstGeom prst="line">
              <a:avLst/>
            </a:prstGeom>
            <a:noFill/>
            <a:ln w="28575" algn="ctr">
              <a:solidFill>
                <a:srgbClr val="F79646"/>
              </a:solidFill>
              <a:round/>
              <a:headEnd/>
              <a:tailEnd/>
            </a:ln>
          </p:spPr>
        </p:cxnSp>
        <p:cxnSp>
          <p:nvCxnSpPr>
            <p:cNvPr id="24660" name="Straight Connector 107"/>
            <p:cNvCxnSpPr>
              <a:cxnSpLocks noChangeShapeType="1"/>
              <a:endCxn id="105" idx="0"/>
            </p:cNvCxnSpPr>
            <p:nvPr/>
          </p:nvCxnSpPr>
          <p:spPr bwMode="auto">
            <a:xfrm rot="5400000">
              <a:off x="3803650" y="4946651"/>
              <a:ext cx="1571625" cy="107950"/>
            </a:xfrm>
            <a:prstGeom prst="line">
              <a:avLst/>
            </a:prstGeom>
            <a:noFill/>
            <a:ln w="28575" algn="ctr">
              <a:solidFill>
                <a:srgbClr val="F79646"/>
              </a:solidFill>
              <a:round/>
              <a:headEnd/>
              <a:tailEnd/>
            </a:ln>
          </p:spPr>
        </p:cxnSp>
        <p:cxnSp>
          <p:nvCxnSpPr>
            <p:cNvPr id="24661" name="Straight Connector 108"/>
            <p:cNvCxnSpPr>
              <a:cxnSpLocks noChangeShapeType="1"/>
              <a:endCxn id="105" idx="1"/>
            </p:cNvCxnSpPr>
            <p:nvPr/>
          </p:nvCxnSpPr>
          <p:spPr bwMode="auto">
            <a:xfrm>
              <a:off x="4643438" y="4214813"/>
              <a:ext cx="1428750" cy="615950"/>
            </a:xfrm>
            <a:prstGeom prst="line">
              <a:avLst/>
            </a:prstGeom>
            <a:noFill/>
            <a:ln w="28575" algn="ctr">
              <a:solidFill>
                <a:srgbClr val="F79646"/>
              </a:solidFill>
              <a:round/>
              <a:headEnd/>
              <a:tailEnd/>
            </a:ln>
          </p:spPr>
        </p:cxnSp>
        <p:cxnSp>
          <p:nvCxnSpPr>
            <p:cNvPr id="24662" name="Straight Connector 109"/>
            <p:cNvCxnSpPr>
              <a:cxnSpLocks noChangeShapeType="1"/>
              <a:endCxn id="106" idx="4"/>
            </p:cNvCxnSpPr>
            <p:nvPr/>
          </p:nvCxnSpPr>
          <p:spPr bwMode="auto">
            <a:xfrm rot="5400000" flipH="1" flipV="1">
              <a:off x="4607719" y="3321844"/>
              <a:ext cx="928688" cy="857250"/>
            </a:xfrm>
            <a:prstGeom prst="line">
              <a:avLst/>
            </a:prstGeom>
            <a:noFill/>
            <a:ln w="28575" algn="ctr">
              <a:solidFill>
                <a:srgbClr val="F79646"/>
              </a:solidFill>
              <a:round/>
              <a:headEnd/>
              <a:tailEnd/>
            </a:ln>
          </p:spPr>
        </p:cxnSp>
        <p:cxnSp>
          <p:nvCxnSpPr>
            <p:cNvPr id="24663" name="Straight Connector 110"/>
            <p:cNvCxnSpPr>
              <a:cxnSpLocks noChangeShapeType="1"/>
              <a:endCxn id="105" idx="4"/>
            </p:cNvCxnSpPr>
            <p:nvPr/>
          </p:nvCxnSpPr>
          <p:spPr bwMode="auto">
            <a:xfrm rot="10800000">
              <a:off x="3587750" y="3286125"/>
              <a:ext cx="1055688" cy="928688"/>
            </a:xfrm>
            <a:prstGeom prst="line">
              <a:avLst/>
            </a:prstGeom>
            <a:noFill/>
            <a:ln w="28575" algn="ctr">
              <a:solidFill>
                <a:srgbClr val="F79646"/>
              </a:solidFill>
              <a:round/>
              <a:headEnd/>
              <a:tailEnd/>
            </a:ln>
          </p:spPr>
        </p:cxnSp>
        <p:sp>
          <p:nvSpPr>
            <p:cNvPr id="24664" name="TextBox 22"/>
            <p:cNvSpPr txBox="1">
              <a:spLocks noChangeArrowheads="1"/>
            </p:cNvSpPr>
            <p:nvPr/>
          </p:nvSpPr>
          <p:spPr bwMode="auto">
            <a:xfrm>
              <a:off x="4500563" y="1744663"/>
              <a:ext cx="2857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7</a:t>
              </a:r>
            </a:p>
          </p:txBody>
        </p:sp>
        <p:sp>
          <p:nvSpPr>
            <p:cNvPr id="24665" name="TextBox 23"/>
            <p:cNvSpPr txBox="1">
              <a:spLocks noChangeArrowheads="1"/>
            </p:cNvSpPr>
            <p:nvPr/>
          </p:nvSpPr>
          <p:spPr bwMode="auto">
            <a:xfrm>
              <a:off x="6072188" y="4646613"/>
              <a:ext cx="285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6</a:t>
              </a:r>
            </a:p>
          </p:txBody>
        </p:sp>
        <p:sp>
          <p:nvSpPr>
            <p:cNvPr id="24666" name="TextBox 24"/>
            <p:cNvSpPr txBox="1">
              <a:spLocks noChangeArrowheads="1"/>
            </p:cNvSpPr>
            <p:nvPr/>
          </p:nvSpPr>
          <p:spPr bwMode="auto">
            <a:xfrm>
              <a:off x="4357688" y="5756275"/>
              <a:ext cx="2857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5</a:t>
              </a:r>
            </a:p>
          </p:txBody>
        </p:sp>
        <p:sp>
          <p:nvSpPr>
            <p:cNvPr id="24667" name="TextBox 25"/>
            <p:cNvSpPr txBox="1">
              <a:spLocks noChangeArrowheads="1"/>
            </p:cNvSpPr>
            <p:nvPr/>
          </p:nvSpPr>
          <p:spPr bwMode="auto">
            <a:xfrm>
              <a:off x="2714625" y="4646613"/>
              <a:ext cx="285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4</a:t>
              </a:r>
            </a:p>
          </p:txBody>
        </p:sp>
        <p:sp>
          <p:nvSpPr>
            <p:cNvPr id="24668" name="TextBox 26"/>
            <p:cNvSpPr txBox="1">
              <a:spLocks noChangeArrowheads="1"/>
            </p:cNvSpPr>
            <p:nvPr/>
          </p:nvSpPr>
          <p:spPr bwMode="auto">
            <a:xfrm>
              <a:off x="3286125" y="3119438"/>
              <a:ext cx="285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3</a:t>
              </a:r>
            </a:p>
          </p:txBody>
        </p:sp>
        <p:sp>
          <p:nvSpPr>
            <p:cNvPr id="24669" name="TextBox 27"/>
            <p:cNvSpPr txBox="1">
              <a:spLocks noChangeArrowheads="1"/>
            </p:cNvSpPr>
            <p:nvPr/>
          </p:nvSpPr>
          <p:spPr bwMode="auto">
            <a:xfrm>
              <a:off x="5500688" y="2998788"/>
              <a:ext cx="28575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2</a:t>
              </a:r>
            </a:p>
          </p:txBody>
        </p:sp>
        <p:sp>
          <p:nvSpPr>
            <p:cNvPr id="24670" name="TextBox 28"/>
            <p:cNvSpPr txBox="1">
              <a:spLocks noChangeArrowheads="1"/>
            </p:cNvSpPr>
            <p:nvPr/>
          </p:nvSpPr>
          <p:spPr bwMode="auto">
            <a:xfrm>
              <a:off x="4500563" y="3844925"/>
              <a:ext cx="2857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Calibri" pitchFamily="34" charset="0"/>
                </a:rPr>
                <a:t>1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82391" y="2196108"/>
              <a:ext cx="3061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4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571875" y="3576638"/>
              <a:ext cx="3061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2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347592" y="3576638"/>
              <a:ext cx="3061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5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840287" y="4554835"/>
              <a:ext cx="3061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3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382391" y="3119438"/>
              <a:ext cx="3061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1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4076199" y="4499968"/>
              <a:ext cx="306192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kern="0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+mn-lt"/>
                </a:rPr>
                <a:t>6</a:t>
              </a:r>
            </a:p>
          </p:txBody>
        </p:sp>
      </p:grpSp>
      <p:sp>
        <p:nvSpPr>
          <p:cNvPr id="32" name="Oval 31"/>
          <p:cNvSpPr/>
          <p:nvPr/>
        </p:nvSpPr>
        <p:spPr>
          <a:xfrm>
            <a:off x="2000250" y="5000616"/>
            <a:ext cx="642938" cy="642937"/>
          </a:xfrm>
          <a:prstGeom prst="ellipse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500313" y="4117966"/>
            <a:ext cx="1406525" cy="1768475"/>
          </a:xfrm>
          <a:custGeom>
            <a:avLst/>
            <a:gdLst>
              <a:gd name="connsiteX0" fmla="*/ 0 w 1743740"/>
              <a:gd name="connsiteY0" fmla="*/ 1401726 h 1919177"/>
              <a:gd name="connsiteX1" fmla="*/ 1424763 w 1743740"/>
              <a:gd name="connsiteY1" fmla="*/ 1731335 h 1919177"/>
              <a:gd name="connsiteX2" fmla="*/ 967563 w 1743740"/>
              <a:gd name="connsiteY2" fmla="*/ 274674 h 1919177"/>
              <a:gd name="connsiteX3" fmla="*/ 1743740 w 1743740"/>
              <a:gd name="connsiteY3" fmla="*/ 83288 h 1919177"/>
              <a:gd name="connsiteX0" fmla="*/ 0 w 1743740"/>
              <a:gd name="connsiteY0" fmla="*/ 1360082 h 1618807"/>
              <a:gd name="connsiteX1" fmla="*/ 981905 w 1743740"/>
              <a:gd name="connsiteY1" fmla="*/ 1362785 h 1618807"/>
              <a:gd name="connsiteX2" fmla="*/ 967563 w 1743740"/>
              <a:gd name="connsiteY2" fmla="*/ 233030 h 1618807"/>
              <a:gd name="connsiteX3" fmla="*/ 1743740 w 1743740"/>
              <a:gd name="connsiteY3" fmla="*/ 41644 h 1618807"/>
              <a:gd name="connsiteX0" fmla="*/ 0 w 1743740"/>
              <a:gd name="connsiteY0" fmla="*/ 1360082 h 1618807"/>
              <a:gd name="connsiteX1" fmla="*/ 981905 w 1743740"/>
              <a:gd name="connsiteY1" fmla="*/ 1166632 h 1618807"/>
              <a:gd name="connsiteX2" fmla="*/ 967563 w 1743740"/>
              <a:gd name="connsiteY2" fmla="*/ 233030 h 1618807"/>
              <a:gd name="connsiteX3" fmla="*/ 1743740 w 1743740"/>
              <a:gd name="connsiteY3" fmla="*/ 41644 h 1618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3740" h="1618807">
                <a:moveTo>
                  <a:pt x="0" y="1360082"/>
                </a:moveTo>
                <a:cubicBezTo>
                  <a:pt x="631751" y="1618807"/>
                  <a:pt x="820645" y="1354474"/>
                  <a:pt x="981905" y="1166632"/>
                </a:cubicBezTo>
                <a:cubicBezTo>
                  <a:pt x="1143165" y="978790"/>
                  <a:pt x="840591" y="420528"/>
                  <a:pt x="967563" y="233030"/>
                </a:cubicBezTo>
                <a:cubicBezTo>
                  <a:pt x="1094535" y="45532"/>
                  <a:pt x="1382233" y="0"/>
                  <a:pt x="1743740" y="41644"/>
                </a:cubicBezTo>
              </a:path>
            </a:pathLst>
          </a:custGeom>
          <a:ln w="57150">
            <a:solidFill>
              <a:srgbClr val="92D05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6429389" y="2857491"/>
          <a:ext cx="257176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256"/>
                <a:gridCol w="857256"/>
                <a:gridCol w="857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z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1.252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-1.275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1.378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0.013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-1.468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-0.918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0.032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-0.293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-2.259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0.117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-0.789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0.028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-0.012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0.077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Oval 32"/>
          <p:cNvSpPr/>
          <p:nvPr/>
        </p:nvSpPr>
        <p:spPr>
          <a:xfrm>
            <a:off x="1571625" y="6000741"/>
            <a:ext cx="571500" cy="571500"/>
          </a:xfrm>
          <a:prstGeom prst="ellipse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2154238" y="4848216"/>
            <a:ext cx="4365625" cy="1624012"/>
          </a:xfrm>
          <a:custGeom>
            <a:avLst/>
            <a:gdLst>
              <a:gd name="connsiteX0" fmla="*/ 0 w 4366901"/>
              <a:gd name="connsiteY0" fmla="*/ 1449937 h 1623701"/>
              <a:gd name="connsiteX1" fmla="*/ 1905712 w 4366901"/>
              <a:gd name="connsiteY1" fmla="*/ 1612307 h 1623701"/>
              <a:gd name="connsiteX2" fmla="*/ 3913974 w 4366901"/>
              <a:gd name="connsiteY2" fmla="*/ 1381570 h 1623701"/>
              <a:gd name="connsiteX3" fmla="*/ 3845608 w 4366901"/>
              <a:gd name="connsiteY3" fmla="*/ 219342 h 1623701"/>
              <a:gd name="connsiteX4" fmla="*/ 4366901 w 4366901"/>
              <a:gd name="connsiteY4" fmla="*/ 65518 h 16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901" h="1623701">
                <a:moveTo>
                  <a:pt x="0" y="1449937"/>
                </a:moveTo>
                <a:cubicBezTo>
                  <a:pt x="626691" y="1536819"/>
                  <a:pt x="1253383" y="1623701"/>
                  <a:pt x="1905712" y="1612307"/>
                </a:cubicBezTo>
                <a:cubicBezTo>
                  <a:pt x="2558041" y="1600913"/>
                  <a:pt x="3590658" y="1613731"/>
                  <a:pt x="3913974" y="1381570"/>
                </a:cubicBezTo>
                <a:cubicBezTo>
                  <a:pt x="4237290" y="1149409"/>
                  <a:pt x="3770120" y="438684"/>
                  <a:pt x="3845608" y="219342"/>
                </a:cubicBezTo>
                <a:cubicBezTo>
                  <a:pt x="3921096" y="0"/>
                  <a:pt x="4143998" y="32759"/>
                  <a:pt x="4366901" y="65518"/>
                </a:cubicBezTo>
              </a:path>
            </a:pathLst>
          </a:custGeom>
          <a:ln w="57150">
            <a:solidFill>
              <a:srgbClr val="FFC000"/>
            </a:solidFill>
            <a:prstDash val="sysDash"/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Motivation</a:t>
            </a:r>
          </a:p>
        </p:txBody>
      </p:sp>
      <p:pic>
        <p:nvPicPr>
          <p:cNvPr id="60420" name="Picture 4" descr="corbis_U667976IN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1550" y="1984375"/>
            <a:ext cx="285115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6076950" y="5060950"/>
            <a:ext cx="2825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US" sz="2000"/>
              <a:t>Real world</a:t>
            </a:r>
          </a:p>
        </p:txBody>
      </p:sp>
      <p:pic>
        <p:nvPicPr>
          <p:cNvPr id="60422" name="Picture 10" descr="male0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88" y="1997075"/>
            <a:ext cx="2854325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9" descr="prisonstripes"/>
          <p:cNvPicPr>
            <a:picLocks noChangeAspect="1" noChangeArrowheads="1"/>
          </p:cNvPicPr>
          <p:nvPr/>
        </p:nvPicPr>
        <p:blipFill>
          <a:blip r:embed="rId5"/>
          <a:srcRect t="64063" r="48291"/>
          <a:stretch>
            <a:fillRect/>
          </a:stretch>
        </p:blipFill>
        <p:spPr bwMode="auto">
          <a:xfrm>
            <a:off x="53975" y="3943350"/>
            <a:ext cx="90646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7" descr="zebrapic_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52725" y="1997075"/>
            <a:ext cx="2852738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5" name="Picture 8" descr="zebr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2725" y="3943350"/>
            <a:ext cx="912813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6" name="Text Box 17"/>
          <p:cNvSpPr txBox="1">
            <a:spLocks noChangeArrowheads="1"/>
          </p:cNvSpPr>
          <p:nvPr/>
        </p:nvSpPr>
        <p:spPr bwMode="auto">
          <a:xfrm>
            <a:off x="1444625" y="5027613"/>
            <a:ext cx="28257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US" sz="2000"/>
              <a:t>Graphics ingredients</a:t>
            </a:r>
          </a:p>
        </p:txBody>
      </p:sp>
      <p:sp>
        <p:nvSpPr>
          <p:cNvPr id="60427" name="Text Box 18"/>
          <p:cNvSpPr txBox="1">
            <a:spLocks noChangeArrowheads="1"/>
          </p:cNvSpPr>
          <p:nvPr/>
        </p:nvSpPr>
        <p:spPr bwMode="auto">
          <a:xfrm>
            <a:off x="8812213" y="3890963"/>
            <a:ext cx="276225" cy="1093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None/>
            </a:pPr>
            <a:r>
              <a:rPr lang="en-US" sz="600">
                <a:solidFill>
                  <a:srgbClr val="FF0000"/>
                </a:solidFill>
              </a:rPr>
              <a:t>Courtesy of Corbis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116013" y="2133600"/>
            <a:ext cx="7272337" cy="41751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Parameterization</a:t>
            </a:r>
          </a:p>
        </p:txBody>
      </p:sp>
      <p:pic>
        <p:nvPicPr>
          <p:cNvPr id="70660" name="Picture 4" descr="hd-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205038"/>
            <a:ext cx="2995613" cy="3970337"/>
          </a:xfrm>
          <a:prstGeom prst="rect">
            <a:avLst/>
          </a:prstGeom>
          <a:noFill/>
        </p:spPr>
      </p:pic>
      <p:sp>
        <p:nvSpPr>
          <p:cNvPr id="70661" name="Line 5"/>
          <p:cNvSpPr>
            <a:spLocks noChangeShapeType="1"/>
          </p:cNvSpPr>
          <p:nvPr/>
        </p:nvSpPr>
        <p:spPr bwMode="auto">
          <a:xfrm>
            <a:off x="4140200" y="3860800"/>
            <a:ext cx="865188" cy="0"/>
          </a:xfrm>
          <a:prstGeom prst="line">
            <a:avLst/>
          </a:prstGeom>
          <a:noFill/>
          <a:ln w="635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0662" name="Picture 6" descr="bach_i"/>
          <p:cNvPicPr>
            <a:picLocks noChangeAspect="1" noChangeArrowheads="1"/>
          </p:cNvPicPr>
          <p:nvPr/>
        </p:nvPicPr>
        <p:blipFill>
          <a:blip r:embed="rId4"/>
          <a:srcRect l="11147" r="9621"/>
          <a:stretch>
            <a:fillRect/>
          </a:stretch>
        </p:blipFill>
        <p:spPr bwMode="auto">
          <a:xfrm>
            <a:off x="5148263" y="2492375"/>
            <a:ext cx="3095625" cy="3455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116013" y="2133600"/>
            <a:ext cx="7272337" cy="41751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Parameterization</a:t>
            </a:r>
          </a:p>
        </p:txBody>
      </p:sp>
      <p:pic>
        <p:nvPicPr>
          <p:cNvPr id="71684" name="Picture 4" descr="bach_i_3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205038"/>
            <a:ext cx="2898775" cy="3960812"/>
          </a:xfrm>
          <a:prstGeom prst="rect">
            <a:avLst/>
          </a:prstGeom>
          <a:noFill/>
        </p:spPr>
      </p:pic>
      <p:sp>
        <p:nvSpPr>
          <p:cNvPr id="71685" name="Line 5"/>
          <p:cNvSpPr>
            <a:spLocks noChangeShapeType="1"/>
          </p:cNvSpPr>
          <p:nvPr/>
        </p:nvSpPr>
        <p:spPr bwMode="auto">
          <a:xfrm flipH="1">
            <a:off x="3929058" y="3857628"/>
            <a:ext cx="928694" cy="0"/>
          </a:xfrm>
          <a:prstGeom prst="line">
            <a:avLst/>
          </a:prstGeom>
          <a:noFill/>
          <a:ln w="63500">
            <a:solidFill>
              <a:schemeClr val="bg1">
                <a:lumMod val="85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71686" name="Picture 6" descr="textura11"/>
          <p:cNvPicPr>
            <a:picLocks noChangeAspect="1" noChangeArrowheads="1"/>
          </p:cNvPicPr>
          <p:nvPr/>
        </p:nvPicPr>
        <p:blipFill>
          <a:blip r:embed="rId4"/>
          <a:srcRect l="16499"/>
          <a:stretch>
            <a:fillRect/>
          </a:stretch>
        </p:blipFill>
        <p:spPr bwMode="auto">
          <a:xfrm>
            <a:off x="5003800" y="2276475"/>
            <a:ext cx="32893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 descr="textura11"/>
          <p:cNvPicPr>
            <a:picLocks noChangeAspect="1" noChangeArrowheads="1"/>
          </p:cNvPicPr>
          <p:nvPr/>
        </p:nvPicPr>
        <p:blipFill>
          <a:blip r:embed="rId4"/>
          <a:srcRect l="16499"/>
          <a:stretch>
            <a:fillRect/>
          </a:stretch>
        </p:blipFill>
        <p:spPr bwMode="auto">
          <a:xfrm>
            <a:off x="5003800" y="2276475"/>
            <a:ext cx="32893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8" descr="bach_i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47" r="9621"/>
          <a:stretch>
            <a:fillRect/>
          </a:stretch>
        </p:blipFill>
        <p:spPr bwMode="auto">
          <a:xfrm>
            <a:off x="5148263" y="2492375"/>
            <a:ext cx="3095625" cy="3455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Surface parameterization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Fundamental problem: establish a 1-1 and onto map between a 3D patch and texture domain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Wish list: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Low distortion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Robustness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Efficiency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Ease of implementation (simply beautiful and beautifully simple)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dirty="0" smtClean="0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5515004" y="3357562"/>
            <a:ext cx="418845" cy="418845"/>
            <a:chOff x="884" y="3475"/>
            <a:chExt cx="499" cy="499"/>
          </a:xfrm>
        </p:grpSpPr>
        <p:sp>
          <p:nvSpPr>
            <p:cNvPr id="9" name="Line 9"/>
            <p:cNvSpPr>
              <a:spLocks noChangeAspect="1" noChangeShapeType="1"/>
            </p:cNvSpPr>
            <p:nvPr/>
          </p:nvSpPr>
          <p:spPr bwMode="auto">
            <a:xfrm flipV="1">
              <a:off x="1066" y="3475"/>
              <a:ext cx="0" cy="3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Aspect="1" noChangeShapeType="1"/>
            </p:cNvSpPr>
            <p:nvPr/>
          </p:nvSpPr>
          <p:spPr bwMode="auto">
            <a:xfrm>
              <a:off x="1066" y="3793"/>
              <a:ext cx="31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Aspect="1" noChangeShapeType="1"/>
            </p:cNvSpPr>
            <p:nvPr/>
          </p:nvSpPr>
          <p:spPr bwMode="auto">
            <a:xfrm flipH="1">
              <a:off x="884" y="3793"/>
              <a:ext cx="182" cy="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4300558" y="2500306"/>
            <a:ext cx="4129094" cy="1268854"/>
            <a:chOff x="864" y="1212"/>
            <a:chExt cx="3687" cy="1133"/>
          </a:xfrm>
        </p:grpSpPr>
        <p:grpSp>
          <p:nvGrpSpPr>
            <p:cNvPr id="13" name="Group 3"/>
            <p:cNvGrpSpPr>
              <a:grpSpLocks noChangeAspect="1"/>
            </p:cNvGrpSpPr>
            <p:nvPr/>
          </p:nvGrpSpPr>
          <p:grpSpPr bwMode="auto">
            <a:xfrm>
              <a:off x="864" y="1212"/>
              <a:ext cx="1777" cy="937"/>
              <a:chOff x="703" y="1616"/>
              <a:chExt cx="2368" cy="1248"/>
            </a:xfrm>
          </p:grpSpPr>
          <p:sp>
            <p:nvSpPr>
              <p:cNvPr id="19" name="Freeform 4"/>
              <p:cNvSpPr>
                <a:spLocks noChangeAspect="1"/>
              </p:cNvSpPr>
              <p:nvPr/>
            </p:nvSpPr>
            <p:spPr bwMode="auto">
              <a:xfrm>
                <a:off x="703" y="1616"/>
                <a:ext cx="2368" cy="1248"/>
              </a:xfrm>
              <a:custGeom>
                <a:avLst/>
                <a:gdLst/>
                <a:ahLst/>
                <a:cxnLst>
                  <a:cxn ang="0">
                    <a:pos x="707" y="740"/>
                  </a:cxn>
                  <a:cxn ang="0">
                    <a:pos x="1487" y="62"/>
                  </a:cxn>
                  <a:cxn ang="0">
                    <a:pos x="2357" y="1112"/>
                  </a:cxn>
                  <a:cxn ang="0">
                    <a:pos x="1421" y="872"/>
                  </a:cxn>
                  <a:cxn ang="0">
                    <a:pos x="119" y="1226"/>
                  </a:cxn>
                  <a:cxn ang="0">
                    <a:pos x="707" y="740"/>
                  </a:cxn>
                </a:cxnLst>
                <a:rect l="0" t="0" r="r" b="b"/>
                <a:pathLst>
                  <a:path w="2368" h="1248">
                    <a:moveTo>
                      <a:pt x="707" y="740"/>
                    </a:moveTo>
                    <a:cubicBezTo>
                      <a:pt x="887" y="458"/>
                      <a:pt x="1212" y="0"/>
                      <a:pt x="1487" y="62"/>
                    </a:cubicBezTo>
                    <a:cubicBezTo>
                      <a:pt x="1762" y="124"/>
                      <a:pt x="2368" y="977"/>
                      <a:pt x="2357" y="1112"/>
                    </a:cubicBezTo>
                    <a:cubicBezTo>
                      <a:pt x="2240" y="1221"/>
                      <a:pt x="1793" y="861"/>
                      <a:pt x="1421" y="872"/>
                    </a:cubicBezTo>
                    <a:cubicBezTo>
                      <a:pt x="1048" y="891"/>
                      <a:pt x="238" y="1248"/>
                      <a:pt x="119" y="1226"/>
                    </a:cubicBezTo>
                    <a:cubicBezTo>
                      <a:pt x="0" y="1204"/>
                      <a:pt x="527" y="1022"/>
                      <a:pt x="707" y="74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FAD"/>
                  </a:gs>
                  <a:gs pos="100000">
                    <a:srgbClr val="FF6600"/>
                  </a:gs>
                </a:gsLst>
                <a:lin ang="18900000" scaled="1"/>
              </a:gradFill>
              <a:ln w="1905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5"/>
              <p:cNvSpPr>
                <a:spLocks noChangeAspect="1"/>
              </p:cNvSpPr>
              <p:nvPr/>
            </p:nvSpPr>
            <p:spPr bwMode="auto">
              <a:xfrm>
                <a:off x="1170" y="2184"/>
                <a:ext cx="1878" cy="474"/>
              </a:xfrm>
              <a:custGeom>
                <a:avLst/>
                <a:gdLst/>
                <a:ahLst/>
                <a:cxnLst>
                  <a:cxn ang="0">
                    <a:pos x="0" y="396"/>
                  </a:cxn>
                  <a:cxn ang="0">
                    <a:pos x="510" y="150"/>
                  </a:cxn>
                  <a:cxn ang="0">
                    <a:pos x="1134" y="54"/>
                  </a:cxn>
                  <a:cxn ang="0">
                    <a:pos x="1878" y="474"/>
                  </a:cxn>
                </a:cxnLst>
                <a:rect l="0" t="0" r="r" b="b"/>
                <a:pathLst>
                  <a:path w="1878" h="474">
                    <a:moveTo>
                      <a:pt x="0" y="396"/>
                    </a:moveTo>
                    <a:cubicBezTo>
                      <a:pt x="85" y="355"/>
                      <a:pt x="289" y="200"/>
                      <a:pt x="510" y="150"/>
                    </a:cubicBezTo>
                    <a:cubicBezTo>
                      <a:pt x="699" y="93"/>
                      <a:pt x="906" y="0"/>
                      <a:pt x="1134" y="54"/>
                    </a:cubicBezTo>
                    <a:cubicBezTo>
                      <a:pt x="1362" y="108"/>
                      <a:pt x="1776" y="306"/>
                      <a:pt x="1878" y="474"/>
                    </a:cubicBezTo>
                  </a:path>
                </a:pathLst>
              </a:custGeom>
              <a:noFill/>
              <a:ln w="19050" cap="flat" cmpd="sng">
                <a:solidFill>
                  <a:srgbClr val="80808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Line 6"/>
            <p:cNvSpPr>
              <a:spLocks noChangeAspect="1" noChangeShapeType="1"/>
            </p:cNvSpPr>
            <p:nvPr/>
          </p:nvSpPr>
          <p:spPr bwMode="auto">
            <a:xfrm>
              <a:off x="2668" y="1723"/>
              <a:ext cx="409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7"/>
            <p:cNvSpPr>
              <a:spLocks noChangeAspect="1"/>
            </p:cNvSpPr>
            <p:nvPr/>
          </p:nvSpPr>
          <p:spPr bwMode="auto">
            <a:xfrm>
              <a:off x="3179" y="1484"/>
              <a:ext cx="1372" cy="552"/>
            </a:xfrm>
            <a:custGeom>
              <a:avLst/>
              <a:gdLst/>
              <a:ahLst/>
              <a:cxnLst>
                <a:cxn ang="0">
                  <a:pos x="1133" y="54"/>
                </a:cxn>
                <a:cxn ang="0">
                  <a:pos x="1787" y="396"/>
                </a:cxn>
                <a:cxn ang="0">
                  <a:pos x="887" y="726"/>
                </a:cxn>
                <a:cxn ang="0">
                  <a:pos x="59" y="450"/>
                </a:cxn>
                <a:cxn ang="0">
                  <a:pos x="533" y="66"/>
                </a:cxn>
                <a:cxn ang="0">
                  <a:pos x="1133" y="54"/>
                </a:cxn>
              </a:cxnLst>
              <a:rect l="0" t="0" r="r" b="b"/>
              <a:pathLst>
                <a:path w="1828" h="735">
                  <a:moveTo>
                    <a:pt x="1133" y="54"/>
                  </a:moveTo>
                  <a:cubicBezTo>
                    <a:pt x="1390" y="105"/>
                    <a:pt x="1828" y="284"/>
                    <a:pt x="1787" y="396"/>
                  </a:cubicBezTo>
                  <a:cubicBezTo>
                    <a:pt x="1738" y="538"/>
                    <a:pt x="1198" y="692"/>
                    <a:pt x="887" y="726"/>
                  </a:cubicBezTo>
                  <a:cubicBezTo>
                    <a:pt x="599" y="735"/>
                    <a:pt x="118" y="560"/>
                    <a:pt x="59" y="450"/>
                  </a:cubicBezTo>
                  <a:cubicBezTo>
                    <a:pt x="0" y="340"/>
                    <a:pt x="354" y="132"/>
                    <a:pt x="533" y="66"/>
                  </a:cubicBezTo>
                  <a:cubicBezTo>
                    <a:pt x="712" y="0"/>
                    <a:pt x="1008" y="56"/>
                    <a:pt x="1133" y="54"/>
                  </a:cubicBezTo>
                  <a:close/>
                </a:path>
              </a:pathLst>
            </a:custGeom>
            <a:solidFill>
              <a:srgbClr val="FFFF99"/>
            </a:solidFill>
            <a:ln w="1905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" name="Group 12"/>
            <p:cNvGrpSpPr>
              <a:grpSpLocks noChangeAspect="1"/>
            </p:cNvGrpSpPr>
            <p:nvPr/>
          </p:nvGrpSpPr>
          <p:grpSpPr bwMode="auto">
            <a:xfrm>
              <a:off x="3671" y="2106"/>
              <a:ext cx="317" cy="239"/>
              <a:chOff x="2995" y="3124"/>
              <a:chExt cx="317" cy="318"/>
            </a:xfrm>
          </p:grpSpPr>
          <p:sp>
            <p:nvSpPr>
              <p:cNvPr id="17" name="Line 13"/>
              <p:cNvSpPr>
                <a:spLocks noChangeAspect="1" noChangeShapeType="1"/>
              </p:cNvSpPr>
              <p:nvPr/>
            </p:nvSpPr>
            <p:spPr bwMode="auto">
              <a:xfrm flipV="1">
                <a:off x="2995" y="3124"/>
                <a:ext cx="0" cy="31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Aspect="1" noChangeShapeType="1"/>
              </p:cNvSpPr>
              <p:nvPr/>
            </p:nvSpPr>
            <p:spPr bwMode="auto">
              <a:xfrm>
                <a:off x="2995" y="3439"/>
                <a:ext cx="31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1" name="Picture 17" descr="clumpy3dview_fla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/>
          </a:blip>
          <a:srcRect/>
          <a:stretch>
            <a:fillRect/>
          </a:stretch>
        </p:blipFill>
        <p:spPr bwMode="auto">
          <a:xfrm>
            <a:off x="7363737" y="3858563"/>
            <a:ext cx="994477" cy="129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9" descr="clumpy3dview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7501" y="3857628"/>
            <a:ext cx="1243096" cy="129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23"/>
          <p:cNvSpPr>
            <a:spLocks noChangeAspect="1" noChangeShapeType="1"/>
          </p:cNvSpPr>
          <p:nvPr/>
        </p:nvSpPr>
        <p:spPr bwMode="auto">
          <a:xfrm>
            <a:off x="6357950" y="4429132"/>
            <a:ext cx="458041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the drawing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 rot="731264">
            <a:off x="819946" y="2786058"/>
            <a:ext cx="2357454" cy="1928826"/>
            <a:chOff x="2571736" y="2786058"/>
            <a:chExt cx="2357454" cy="1928826"/>
          </a:xfrm>
        </p:grpSpPr>
        <p:cxnSp>
          <p:nvCxnSpPr>
            <p:cNvPr id="5" name="Straight Connector 4"/>
            <p:cNvCxnSpPr/>
            <p:nvPr/>
          </p:nvCxnSpPr>
          <p:spPr>
            <a:xfrm rot="5400000">
              <a:off x="2500298" y="2857496"/>
              <a:ext cx="1143008" cy="100013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16200000" flipH="1">
              <a:off x="2643174" y="3714752"/>
              <a:ext cx="1928826" cy="714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H="1">
              <a:off x="3500430" y="2857496"/>
              <a:ext cx="1357322" cy="12144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571868" y="2786058"/>
              <a:ext cx="1357322" cy="5000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036083" y="3107529"/>
              <a:ext cx="857256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571868" y="2786058"/>
              <a:ext cx="928694" cy="714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571736" y="3929066"/>
              <a:ext cx="1071570" cy="7858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643306" y="4143380"/>
              <a:ext cx="1143008" cy="5715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 flipV="1">
              <a:off x="4429124" y="3643314"/>
              <a:ext cx="857256" cy="1428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 flipV="1">
              <a:off x="4500562" y="3286124"/>
              <a:ext cx="428628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 flipV="1">
              <a:off x="3357554" y="3500438"/>
              <a:ext cx="1143008" cy="14287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2571736" y="3643314"/>
              <a:ext cx="785818" cy="285752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Research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Topics investigated</a:t>
            </a:r>
          </a:p>
          <a:p>
            <a:pPr lvl="1"/>
            <a:r>
              <a:rPr lang="en-US" dirty="0" smtClean="0"/>
              <a:t>Digital geometry processing</a:t>
            </a:r>
          </a:p>
          <a:p>
            <a:pPr lvl="1"/>
            <a:r>
              <a:rPr lang="en-US" dirty="0" smtClean="0"/>
              <a:t>Acquisition</a:t>
            </a:r>
          </a:p>
          <a:p>
            <a:pPr lvl="1"/>
            <a:r>
              <a:rPr lang="en-US" dirty="0" smtClean="0"/>
              <a:t>Mechanical aspects of shape deformation from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7" name="Picture 1" descr="G:\Trabajo\Travail\EG05_stuff\eg05slides\cow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9783" y="5284352"/>
            <a:ext cx="2946109" cy="1716548"/>
          </a:xfrm>
          <a:prstGeom prst="rect">
            <a:avLst/>
          </a:prstGeom>
          <a:noFill/>
        </p:spPr>
      </p:pic>
      <p:pic>
        <p:nvPicPr>
          <p:cNvPr id="8" name="Picture 10" descr="cowedite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5742" y="5250472"/>
            <a:ext cx="2049398" cy="153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929058" y="5572140"/>
            <a:ext cx="394029" cy="532065"/>
            <a:chOff x="2901" y="2121"/>
            <a:chExt cx="471" cy="636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2901" y="2121"/>
              <a:ext cx="471" cy="636"/>
              <a:chOff x="3935" y="1364"/>
              <a:chExt cx="822" cy="636"/>
            </a:xfrm>
          </p:grpSpPr>
          <p:sp>
            <p:nvSpPr>
              <p:cNvPr id="15" name="Line 6"/>
              <p:cNvSpPr>
                <a:spLocks noChangeShapeType="1"/>
              </p:cNvSpPr>
              <p:nvPr/>
            </p:nvSpPr>
            <p:spPr bwMode="auto">
              <a:xfrm>
                <a:off x="4246" y="1716"/>
                <a:ext cx="511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7"/>
              <p:cNvSpPr>
                <a:spLocks noChangeShapeType="1"/>
              </p:cNvSpPr>
              <p:nvPr/>
            </p:nvSpPr>
            <p:spPr bwMode="auto">
              <a:xfrm flipH="1">
                <a:off x="3935" y="1725"/>
                <a:ext cx="311" cy="275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 flipV="1">
                <a:off x="4246" y="1364"/>
                <a:ext cx="7" cy="352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" name="Oval 5"/>
            <p:cNvSpPr>
              <a:spLocks noChangeArrowheads="1"/>
            </p:cNvSpPr>
            <p:nvPr/>
          </p:nvSpPr>
          <p:spPr bwMode="auto">
            <a:xfrm>
              <a:off x="2996" y="2398"/>
              <a:ext cx="141" cy="141"/>
            </a:xfrm>
            <a:prstGeom prst="ellipse">
              <a:avLst/>
            </a:prstGeom>
            <a:gradFill rotWithShape="1">
              <a:gsLst>
                <a:gs pos="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12"/>
          <p:cNvGrpSpPr>
            <a:grpSpLocks/>
          </p:cNvGrpSpPr>
          <p:nvPr/>
        </p:nvGrpSpPr>
        <p:grpSpPr bwMode="auto">
          <a:xfrm rot="16861668">
            <a:off x="6409593" y="5045755"/>
            <a:ext cx="476440" cy="643346"/>
            <a:chOff x="2901" y="2121"/>
            <a:chExt cx="471" cy="636"/>
          </a:xfrm>
        </p:grpSpPr>
        <p:grpSp>
          <p:nvGrpSpPr>
            <p:cNvPr id="10" name="Group 9"/>
            <p:cNvGrpSpPr>
              <a:grpSpLocks/>
            </p:cNvGrpSpPr>
            <p:nvPr/>
          </p:nvGrpSpPr>
          <p:grpSpPr bwMode="auto">
            <a:xfrm>
              <a:off x="2901" y="2121"/>
              <a:ext cx="471" cy="636"/>
              <a:chOff x="3935" y="1364"/>
              <a:chExt cx="822" cy="636"/>
            </a:xfrm>
          </p:grpSpPr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>
                <a:off x="4246" y="1716"/>
                <a:ext cx="511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Line 7"/>
              <p:cNvSpPr>
                <a:spLocks noChangeShapeType="1"/>
              </p:cNvSpPr>
              <p:nvPr/>
            </p:nvSpPr>
            <p:spPr bwMode="auto">
              <a:xfrm flipH="1">
                <a:off x="3935" y="1725"/>
                <a:ext cx="311" cy="275"/>
              </a:xfrm>
              <a:prstGeom prst="line">
                <a:avLst/>
              </a:prstGeom>
              <a:noFill/>
              <a:ln w="57150">
                <a:solidFill>
                  <a:srgbClr val="00FF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Line 8"/>
              <p:cNvSpPr>
                <a:spLocks noChangeShapeType="1"/>
              </p:cNvSpPr>
              <p:nvPr/>
            </p:nvSpPr>
            <p:spPr bwMode="auto">
              <a:xfrm flipV="1">
                <a:off x="4246" y="1364"/>
                <a:ext cx="7" cy="352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2996" y="2398"/>
              <a:ext cx="141" cy="141"/>
            </a:xfrm>
            <a:prstGeom prst="ellipse">
              <a:avLst/>
            </a:prstGeom>
            <a:gradFill rotWithShape="1">
              <a:gsLst>
                <a:gs pos="0">
                  <a:schemeClr val="tx1">
                    <a:gamma/>
                    <a:tint val="0"/>
                    <a:invGamma/>
                  </a:scheme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822096"/>
            <a:ext cx="2743200" cy="130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3786190"/>
            <a:ext cx="4572000" cy="1392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conditions on angles should we impose to flatten this shape correctly </a:t>
            </a:r>
            <a:endParaRPr lang="en-US" dirty="0"/>
          </a:p>
        </p:txBody>
      </p:sp>
      <p:grpSp>
        <p:nvGrpSpPr>
          <p:cNvPr id="96" name="Group 95"/>
          <p:cNvGrpSpPr/>
          <p:nvPr/>
        </p:nvGrpSpPr>
        <p:grpSpPr>
          <a:xfrm>
            <a:off x="1285852" y="3357562"/>
            <a:ext cx="2357454" cy="1928826"/>
            <a:chOff x="819946" y="2786058"/>
            <a:chExt cx="2357454" cy="1928826"/>
          </a:xfrm>
        </p:grpSpPr>
        <p:grpSp>
          <p:nvGrpSpPr>
            <p:cNvPr id="49" name="Group 48"/>
            <p:cNvGrpSpPr/>
            <p:nvPr/>
          </p:nvGrpSpPr>
          <p:grpSpPr>
            <a:xfrm rot="731264">
              <a:off x="819946" y="2786058"/>
              <a:ext cx="2357454" cy="1928826"/>
              <a:chOff x="2571736" y="2786058"/>
              <a:chExt cx="2357454" cy="1928826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2500298" y="2857496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2643174" y="3714752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500430" y="2857496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571868" y="2786058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036083" y="310752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71868" y="2786058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71736" y="3929066"/>
                <a:ext cx="1071570" cy="785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643306" y="4143380"/>
                <a:ext cx="1143008" cy="5715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429124" y="3643314"/>
                <a:ext cx="857256" cy="1428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4500562" y="3286124"/>
                <a:ext cx="428628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3357554" y="3500438"/>
                <a:ext cx="1143008" cy="1428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2571736" y="3643314"/>
                <a:ext cx="785818" cy="2857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1928794" y="308931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5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71670" y="392906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2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57290" y="3643314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1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714612" y="366082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3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43174" y="3232192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4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57290" y="307181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6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 based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attempt</a:t>
            </a:r>
            <a:endParaRPr lang="en-US" dirty="0"/>
          </a:p>
        </p:txBody>
      </p:sp>
      <p:grpSp>
        <p:nvGrpSpPr>
          <p:cNvPr id="4" name="Group 95"/>
          <p:cNvGrpSpPr/>
          <p:nvPr/>
        </p:nvGrpSpPr>
        <p:grpSpPr>
          <a:xfrm>
            <a:off x="1285852" y="3786191"/>
            <a:ext cx="2357454" cy="1928826"/>
            <a:chOff x="819946" y="2786058"/>
            <a:chExt cx="2357454" cy="1928826"/>
          </a:xfrm>
        </p:grpSpPr>
        <p:grpSp>
          <p:nvGrpSpPr>
            <p:cNvPr id="5" name="Group 48"/>
            <p:cNvGrpSpPr/>
            <p:nvPr/>
          </p:nvGrpSpPr>
          <p:grpSpPr>
            <a:xfrm rot="731264">
              <a:off x="819946" y="2786058"/>
              <a:ext cx="2357454" cy="1928826"/>
              <a:chOff x="2571736" y="2786058"/>
              <a:chExt cx="2357454" cy="1928826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2500298" y="2857496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2643174" y="3714752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500430" y="2857496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571868" y="2786058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036083" y="310752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71868" y="2786058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71736" y="3929066"/>
                <a:ext cx="1071570" cy="785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643306" y="4143380"/>
                <a:ext cx="1143008" cy="5715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429124" y="3643314"/>
                <a:ext cx="857256" cy="1428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4500562" y="3286124"/>
                <a:ext cx="428628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3357554" y="3500438"/>
                <a:ext cx="1143008" cy="1428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2571736" y="3643314"/>
                <a:ext cx="785818" cy="2857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1928794" y="308931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5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71670" y="392906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2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57290" y="3643314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1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714612" y="366082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3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43174" y="3232192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4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57290" y="307181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6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7" name="Group 93"/>
          <p:cNvGrpSpPr/>
          <p:nvPr/>
        </p:nvGrpSpPr>
        <p:grpSpPr>
          <a:xfrm rot="2409604">
            <a:off x="4657872" y="2795633"/>
            <a:ext cx="2615638" cy="3437844"/>
            <a:chOff x="4623290" y="1761623"/>
            <a:chExt cx="2615638" cy="3437844"/>
          </a:xfrm>
        </p:grpSpPr>
        <p:grpSp>
          <p:nvGrpSpPr>
            <p:cNvPr id="9" name="Group 70"/>
            <p:cNvGrpSpPr/>
            <p:nvPr/>
          </p:nvGrpSpPr>
          <p:grpSpPr>
            <a:xfrm>
              <a:off x="5649850" y="3157743"/>
              <a:ext cx="1347416" cy="2041724"/>
              <a:chOff x="5309572" y="3916269"/>
              <a:chExt cx="1347416" cy="2041724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rot="16931264" flipH="1">
                <a:off x="4466402" y="4844963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931264" flipH="1">
                <a:off x="5371104" y="4114801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731264" flipV="1">
                <a:off x="5309572" y="5386489"/>
                <a:ext cx="1143008" cy="5715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69"/>
            <p:cNvGrpSpPr/>
            <p:nvPr/>
          </p:nvGrpSpPr>
          <p:grpSpPr>
            <a:xfrm>
              <a:off x="4623290" y="3048917"/>
              <a:ext cx="1204539" cy="2033083"/>
              <a:chOff x="3616878" y="3807443"/>
              <a:chExt cx="1204539" cy="2033083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rot="6131264">
                <a:off x="3749847" y="3878881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931264" flipH="1">
                <a:off x="3797698" y="4840394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731264">
                <a:off x="3616878" y="4936255"/>
                <a:ext cx="1071570" cy="785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71"/>
            <p:cNvGrpSpPr/>
            <p:nvPr/>
          </p:nvGrpSpPr>
          <p:grpSpPr>
            <a:xfrm>
              <a:off x="5792726" y="3241978"/>
              <a:ext cx="1446202" cy="1494962"/>
              <a:chOff x="5874390" y="3571691"/>
              <a:chExt cx="1446202" cy="1494962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rot="16931264" flipH="1">
                <a:off x="5802952" y="3643129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731264">
                <a:off x="5963270" y="3596433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6131264" flipH="1" flipV="1">
                <a:off x="6663564" y="4566587"/>
                <a:ext cx="857256" cy="1428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67"/>
            <p:cNvGrpSpPr/>
            <p:nvPr/>
          </p:nvGrpSpPr>
          <p:grpSpPr>
            <a:xfrm rot="3908904" flipV="1">
              <a:off x="5995004" y="3015627"/>
              <a:ext cx="1375114" cy="852020"/>
              <a:chOff x="5231098" y="2233097"/>
              <a:chExt cx="1375114" cy="85202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rot="731264">
                <a:off x="5248890" y="2280757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731264">
                <a:off x="5231098" y="2233097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1531264" flipV="1">
                <a:off x="6091710" y="2870803"/>
                <a:ext cx="428628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68"/>
            <p:cNvGrpSpPr/>
            <p:nvPr/>
          </p:nvGrpSpPr>
          <p:grpSpPr>
            <a:xfrm rot="3913688" flipV="1">
              <a:off x="5846553" y="2641163"/>
              <a:ext cx="1231083" cy="947237"/>
              <a:chOff x="4276106" y="1798888"/>
              <a:chExt cx="1231083" cy="947237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rot="6131264">
                <a:off x="4040509" y="212035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731264">
                <a:off x="4578495" y="1921152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11531264" flipV="1">
                <a:off x="4276106" y="2603249"/>
                <a:ext cx="1143008" cy="1428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72"/>
            <p:cNvGrpSpPr/>
            <p:nvPr/>
          </p:nvGrpSpPr>
          <p:grpSpPr>
            <a:xfrm rot="3894427" flipV="1">
              <a:off x="5550427" y="1744876"/>
              <a:ext cx="1109514" cy="1143008"/>
              <a:chOff x="2945783" y="1807179"/>
              <a:chExt cx="1109514" cy="1143008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6131264">
                <a:off x="2962419" y="1878617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rot="6131264">
                <a:off x="3519512" y="221481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11531264" flipV="1">
                <a:off x="2945783" y="2632152"/>
                <a:ext cx="785818" cy="2857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/>
            <p:cNvSpPr txBox="1"/>
            <p:nvPr/>
          </p:nvSpPr>
          <p:spPr>
            <a:xfrm>
              <a:off x="5286380" y="392906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1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000760" y="428625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2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643702" y="378619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3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86578" y="3286124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4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357950" y="2643182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5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072198" y="2071678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6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</p:grpSp>
      <p:graphicFrame>
        <p:nvGraphicFramePr>
          <p:cNvPr id="68" name="Object 4"/>
          <p:cNvGraphicFramePr>
            <a:graphicFrameLocks noChangeAspect="1"/>
          </p:cNvGraphicFramePr>
          <p:nvPr/>
        </p:nvGraphicFramePr>
        <p:xfrm>
          <a:off x="3286116" y="1643050"/>
          <a:ext cx="3170238" cy="534988"/>
        </p:xfrm>
        <a:graphic>
          <a:graphicData uri="http://schemas.openxmlformats.org/presentationml/2006/ole">
            <p:oleObj spid="_x0000_s15362" name="Equation" r:id="rId3" imgW="1346040" imgH="228600" progId="Equation.3">
              <p:embed/>
            </p:oleObj>
          </a:graphicData>
        </a:graphic>
      </p:graphicFrame>
      <p:pic>
        <p:nvPicPr>
          <p:cNvPr id="69" name="Picture 8" descr="tri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1428736"/>
            <a:ext cx="14890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 based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attempt</a:t>
            </a:r>
            <a:endParaRPr lang="en-US" dirty="0"/>
          </a:p>
        </p:txBody>
      </p:sp>
      <p:grpSp>
        <p:nvGrpSpPr>
          <p:cNvPr id="4" name="Group 95"/>
          <p:cNvGrpSpPr/>
          <p:nvPr/>
        </p:nvGrpSpPr>
        <p:grpSpPr>
          <a:xfrm>
            <a:off x="1285852" y="3834775"/>
            <a:ext cx="2357454" cy="1928826"/>
            <a:chOff x="819946" y="2786058"/>
            <a:chExt cx="2357454" cy="1928826"/>
          </a:xfrm>
        </p:grpSpPr>
        <p:grpSp>
          <p:nvGrpSpPr>
            <p:cNvPr id="5" name="Group 48"/>
            <p:cNvGrpSpPr/>
            <p:nvPr/>
          </p:nvGrpSpPr>
          <p:grpSpPr>
            <a:xfrm rot="731264">
              <a:off x="819946" y="2786058"/>
              <a:ext cx="2357454" cy="1928826"/>
              <a:chOff x="2571736" y="2786058"/>
              <a:chExt cx="2357454" cy="1928826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2500298" y="2857496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2643174" y="3714752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500430" y="2857496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571868" y="2786058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036083" y="310752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71868" y="2786058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71736" y="3929066"/>
                <a:ext cx="1071570" cy="785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643306" y="4143380"/>
                <a:ext cx="1143008" cy="5715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429124" y="3643314"/>
                <a:ext cx="857256" cy="1428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4500562" y="3286124"/>
                <a:ext cx="428628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3357554" y="3500438"/>
                <a:ext cx="1143008" cy="1428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2571736" y="3643314"/>
                <a:ext cx="785818" cy="2857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1928794" y="308931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5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71670" y="392906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2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57290" y="3643314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1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714612" y="366082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3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43174" y="3232192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4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57290" y="307181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6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9" name="Group 70"/>
          <p:cNvGrpSpPr/>
          <p:nvPr/>
        </p:nvGrpSpPr>
        <p:grpSpPr>
          <a:xfrm rot="2409604">
            <a:off x="5141714" y="4328867"/>
            <a:ext cx="1347416" cy="2041724"/>
            <a:chOff x="5309572" y="3916269"/>
            <a:chExt cx="1347416" cy="2041724"/>
          </a:xfrm>
        </p:grpSpPr>
        <p:cxnSp>
          <p:nvCxnSpPr>
            <p:cNvPr id="50" name="Straight Connector 49"/>
            <p:cNvCxnSpPr/>
            <p:nvPr/>
          </p:nvCxnSpPr>
          <p:spPr>
            <a:xfrm rot="16931264" flipH="1">
              <a:off x="4466402" y="4844963"/>
              <a:ext cx="1928826" cy="714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931264" flipH="1">
              <a:off x="5371104" y="4114801"/>
              <a:ext cx="1357322" cy="12144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731264" flipV="1">
              <a:off x="5309572" y="5386489"/>
              <a:ext cx="1143008" cy="5715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69"/>
          <p:cNvGrpSpPr/>
          <p:nvPr/>
        </p:nvGrpSpPr>
        <p:grpSpPr>
          <a:xfrm rot="2409604">
            <a:off x="4423691" y="3578550"/>
            <a:ext cx="1243139" cy="2132020"/>
            <a:chOff x="3652203" y="3828896"/>
            <a:chExt cx="1243139" cy="2132020"/>
          </a:xfrm>
        </p:grpSpPr>
        <p:cxnSp>
          <p:nvCxnSpPr>
            <p:cNvPr id="53" name="Straight Connector 52"/>
            <p:cNvCxnSpPr/>
            <p:nvPr/>
          </p:nvCxnSpPr>
          <p:spPr>
            <a:xfrm rot="8390396">
              <a:off x="3652203" y="3828896"/>
              <a:ext cx="1243139" cy="5643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931264" flipH="1">
              <a:off x="3797698" y="4840394"/>
              <a:ext cx="1928826" cy="714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2990396">
              <a:off x="3205479" y="4941142"/>
              <a:ext cx="1799210" cy="2403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71"/>
          <p:cNvGrpSpPr/>
          <p:nvPr/>
        </p:nvGrpSpPr>
        <p:grpSpPr>
          <a:xfrm rot="2409604">
            <a:off x="5361247" y="4581693"/>
            <a:ext cx="1446202" cy="1494962"/>
            <a:chOff x="5874390" y="3571691"/>
            <a:chExt cx="1446202" cy="1494962"/>
          </a:xfrm>
        </p:grpSpPr>
        <p:cxnSp>
          <p:nvCxnSpPr>
            <p:cNvPr id="56" name="Straight Connector 55"/>
            <p:cNvCxnSpPr/>
            <p:nvPr/>
          </p:nvCxnSpPr>
          <p:spPr>
            <a:xfrm rot="16931264" flipH="1">
              <a:off x="5802952" y="3643129"/>
              <a:ext cx="1357322" cy="12144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731264">
              <a:off x="5963270" y="3596433"/>
              <a:ext cx="1357322" cy="5000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6131264" flipH="1" flipV="1">
              <a:off x="6663564" y="4566587"/>
              <a:ext cx="857256" cy="1428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67"/>
          <p:cNvGrpSpPr/>
          <p:nvPr/>
        </p:nvGrpSpPr>
        <p:grpSpPr>
          <a:xfrm rot="6318508" flipV="1">
            <a:off x="5877521" y="4592024"/>
            <a:ext cx="1375114" cy="852020"/>
            <a:chOff x="5231098" y="2233097"/>
            <a:chExt cx="1375114" cy="852020"/>
          </a:xfrm>
        </p:grpSpPr>
        <p:cxnSp>
          <p:nvCxnSpPr>
            <p:cNvPr id="59" name="Straight Connector 58"/>
            <p:cNvCxnSpPr/>
            <p:nvPr/>
          </p:nvCxnSpPr>
          <p:spPr>
            <a:xfrm rot="731264">
              <a:off x="5248890" y="2280757"/>
              <a:ext cx="1357322" cy="5000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731264">
              <a:off x="5231098" y="2233097"/>
              <a:ext cx="928694" cy="714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1531264" flipV="1">
              <a:off x="6091710" y="2870803"/>
              <a:ext cx="428628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68"/>
          <p:cNvGrpSpPr/>
          <p:nvPr/>
        </p:nvGrpSpPr>
        <p:grpSpPr>
          <a:xfrm rot="6323292" flipV="1">
            <a:off x="5991843" y="4152432"/>
            <a:ext cx="1231083" cy="947238"/>
            <a:chOff x="4276106" y="1798888"/>
            <a:chExt cx="1231083" cy="947238"/>
          </a:xfrm>
        </p:grpSpPr>
        <p:cxnSp>
          <p:nvCxnSpPr>
            <p:cNvPr id="62" name="Straight Connector 61"/>
            <p:cNvCxnSpPr/>
            <p:nvPr/>
          </p:nvCxnSpPr>
          <p:spPr>
            <a:xfrm rot="6131264">
              <a:off x="4040509" y="2120359"/>
              <a:ext cx="857256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731264">
              <a:off x="4578495" y="1921152"/>
              <a:ext cx="928694" cy="714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1531264" flipV="1">
              <a:off x="4276106" y="2603249"/>
              <a:ext cx="1143008" cy="14287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72"/>
          <p:cNvGrpSpPr/>
          <p:nvPr/>
        </p:nvGrpSpPr>
        <p:grpSpPr>
          <a:xfrm rot="6304031" flipV="1">
            <a:off x="6020714" y="3380706"/>
            <a:ext cx="479306" cy="1660547"/>
            <a:chOff x="3824702" y="1090057"/>
            <a:chExt cx="479306" cy="1660547"/>
          </a:xfrm>
        </p:grpSpPr>
        <p:cxnSp>
          <p:nvCxnSpPr>
            <p:cNvPr id="65" name="Straight Connector 64"/>
            <p:cNvCxnSpPr/>
            <p:nvPr/>
          </p:nvCxnSpPr>
          <p:spPr>
            <a:xfrm rot="17104031" flipV="1">
              <a:off x="3732505" y="1304371"/>
              <a:ext cx="785818" cy="35718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6131264">
              <a:off x="3519512" y="2214819"/>
              <a:ext cx="857256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7104031" flipV="1">
              <a:off x="3089116" y="1852211"/>
              <a:ext cx="1611200" cy="140028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 rot="2409604">
            <a:off x="4971370" y="4516958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1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2409604">
            <a:off x="5286971" y="5250660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rot="2409604">
            <a:off x="6100842" y="5283137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rot="2409604">
            <a:off x="6532539" y="4993108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4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 rot="2409604">
            <a:off x="6619612" y="4225309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5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2409604">
            <a:off x="6002845" y="3825440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6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83" name="Object 5"/>
          <p:cNvGraphicFramePr>
            <a:graphicFrameLocks noChangeAspect="1"/>
          </p:cNvGraphicFramePr>
          <p:nvPr/>
        </p:nvGraphicFramePr>
        <p:xfrm>
          <a:off x="3973519" y="1428736"/>
          <a:ext cx="1527175" cy="1058862"/>
        </p:xfrm>
        <a:graphic>
          <a:graphicData uri="http://schemas.openxmlformats.org/presentationml/2006/ole">
            <p:oleObj spid="_x0000_s63491" name="Equation" r:id="rId3" imgW="685800" imgH="457200" progId="Equation.3">
              <p:embed/>
            </p:oleObj>
          </a:graphicData>
        </a:graphic>
      </p:graphicFrame>
      <p:pic>
        <p:nvPicPr>
          <p:cNvPr id="84" name="Picture 7" descr="tri2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61151" y="1142984"/>
            <a:ext cx="175418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 based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 attempt</a:t>
            </a:r>
            <a:endParaRPr lang="en-US" dirty="0"/>
          </a:p>
        </p:txBody>
      </p:sp>
      <p:grpSp>
        <p:nvGrpSpPr>
          <p:cNvPr id="4" name="Group 95"/>
          <p:cNvGrpSpPr/>
          <p:nvPr/>
        </p:nvGrpSpPr>
        <p:grpSpPr>
          <a:xfrm>
            <a:off x="1285852" y="3834775"/>
            <a:ext cx="2357454" cy="1928826"/>
            <a:chOff x="819946" y="2786058"/>
            <a:chExt cx="2357454" cy="1928826"/>
          </a:xfrm>
        </p:grpSpPr>
        <p:grpSp>
          <p:nvGrpSpPr>
            <p:cNvPr id="5" name="Group 48"/>
            <p:cNvGrpSpPr/>
            <p:nvPr/>
          </p:nvGrpSpPr>
          <p:grpSpPr>
            <a:xfrm rot="731264">
              <a:off x="819946" y="2786058"/>
              <a:ext cx="2357454" cy="1928826"/>
              <a:chOff x="2571736" y="2786058"/>
              <a:chExt cx="2357454" cy="1928826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2500298" y="2857496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2643174" y="3714752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500430" y="2857496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571868" y="2786058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036083" y="310752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71868" y="2786058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71736" y="3929066"/>
                <a:ext cx="1071570" cy="785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643306" y="4143380"/>
                <a:ext cx="1143008" cy="5715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429124" y="3643314"/>
                <a:ext cx="857256" cy="1428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4500562" y="3286124"/>
                <a:ext cx="428628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3357554" y="3500438"/>
                <a:ext cx="1143008" cy="1428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2571736" y="3643314"/>
                <a:ext cx="785818" cy="2857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1928794" y="308931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5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071670" y="392906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2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57290" y="3643314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1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714612" y="366082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3</a:t>
              </a:r>
              <a:endParaRPr lang="en-US" sz="30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643174" y="3232192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4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57290" y="307181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 Black" pitchFamily="34" charset="0"/>
                </a:rPr>
                <a:t>6</a:t>
              </a:r>
              <a:endPara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endParaRPr>
            </a:p>
          </p:txBody>
        </p:sp>
      </p:grpSp>
      <p:grpSp>
        <p:nvGrpSpPr>
          <p:cNvPr id="7" name="Group 70"/>
          <p:cNvGrpSpPr/>
          <p:nvPr/>
        </p:nvGrpSpPr>
        <p:grpSpPr>
          <a:xfrm rot="2409604">
            <a:off x="5141714" y="4328867"/>
            <a:ext cx="1347416" cy="2041724"/>
            <a:chOff x="5309572" y="3916269"/>
            <a:chExt cx="1347416" cy="2041724"/>
          </a:xfrm>
        </p:grpSpPr>
        <p:cxnSp>
          <p:nvCxnSpPr>
            <p:cNvPr id="50" name="Straight Connector 49"/>
            <p:cNvCxnSpPr/>
            <p:nvPr/>
          </p:nvCxnSpPr>
          <p:spPr>
            <a:xfrm rot="16931264" flipH="1">
              <a:off x="4466402" y="4844963"/>
              <a:ext cx="1928826" cy="714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931264" flipH="1">
              <a:off x="5371104" y="4114801"/>
              <a:ext cx="1357322" cy="12144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731264" flipV="1">
              <a:off x="5309572" y="5386489"/>
              <a:ext cx="1143008" cy="57150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69"/>
          <p:cNvGrpSpPr/>
          <p:nvPr/>
        </p:nvGrpSpPr>
        <p:grpSpPr>
          <a:xfrm rot="2409604">
            <a:off x="4423691" y="3578550"/>
            <a:ext cx="1243139" cy="2132020"/>
            <a:chOff x="3652203" y="3828896"/>
            <a:chExt cx="1243139" cy="2132020"/>
          </a:xfrm>
        </p:grpSpPr>
        <p:cxnSp>
          <p:nvCxnSpPr>
            <p:cNvPr id="53" name="Straight Connector 52"/>
            <p:cNvCxnSpPr/>
            <p:nvPr/>
          </p:nvCxnSpPr>
          <p:spPr>
            <a:xfrm rot="8390396">
              <a:off x="3652203" y="3828896"/>
              <a:ext cx="1243139" cy="56439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931264" flipH="1">
              <a:off x="3797698" y="4840394"/>
              <a:ext cx="1928826" cy="7143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2990396">
              <a:off x="3205479" y="4941142"/>
              <a:ext cx="1799210" cy="24033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71"/>
          <p:cNvGrpSpPr/>
          <p:nvPr/>
        </p:nvGrpSpPr>
        <p:grpSpPr>
          <a:xfrm rot="2409604">
            <a:off x="5361247" y="4581693"/>
            <a:ext cx="1446202" cy="1494962"/>
            <a:chOff x="5874390" y="3571691"/>
            <a:chExt cx="1446202" cy="1494962"/>
          </a:xfrm>
        </p:grpSpPr>
        <p:cxnSp>
          <p:nvCxnSpPr>
            <p:cNvPr id="56" name="Straight Connector 55"/>
            <p:cNvCxnSpPr/>
            <p:nvPr/>
          </p:nvCxnSpPr>
          <p:spPr>
            <a:xfrm rot="16931264" flipH="1">
              <a:off x="5802952" y="3643129"/>
              <a:ext cx="1357322" cy="12144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731264">
              <a:off x="5963270" y="3596433"/>
              <a:ext cx="1357322" cy="5000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6131264" flipH="1" flipV="1">
              <a:off x="6663564" y="4566587"/>
              <a:ext cx="857256" cy="1428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67"/>
          <p:cNvGrpSpPr/>
          <p:nvPr/>
        </p:nvGrpSpPr>
        <p:grpSpPr>
          <a:xfrm rot="6318508" flipV="1">
            <a:off x="5877521" y="4592024"/>
            <a:ext cx="1375114" cy="852020"/>
            <a:chOff x="5231098" y="2233097"/>
            <a:chExt cx="1375114" cy="852020"/>
          </a:xfrm>
        </p:grpSpPr>
        <p:cxnSp>
          <p:nvCxnSpPr>
            <p:cNvPr id="59" name="Straight Connector 58"/>
            <p:cNvCxnSpPr/>
            <p:nvPr/>
          </p:nvCxnSpPr>
          <p:spPr>
            <a:xfrm rot="731264">
              <a:off x="5248890" y="2280757"/>
              <a:ext cx="1357322" cy="50006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731264">
              <a:off x="5231098" y="2233097"/>
              <a:ext cx="928694" cy="714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1531264" flipV="1">
              <a:off x="6091710" y="2870803"/>
              <a:ext cx="428628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68"/>
          <p:cNvGrpSpPr/>
          <p:nvPr/>
        </p:nvGrpSpPr>
        <p:grpSpPr>
          <a:xfrm rot="6323292" flipV="1">
            <a:off x="5991843" y="4152432"/>
            <a:ext cx="1231083" cy="947238"/>
            <a:chOff x="4276106" y="1798888"/>
            <a:chExt cx="1231083" cy="947238"/>
          </a:xfrm>
        </p:grpSpPr>
        <p:cxnSp>
          <p:nvCxnSpPr>
            <p:cNvPr id="62" name="Straight Connector 61"/>
            <p:cNvCxnSpPr/>
            <p:nvPr/>
          </p:nvCxnSpPr>
          <p:spPr>
            <a:xfrm rot="6131264">
              <a:off x="4040509" y="2120359"/>
              <a:ext cx="857256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731264">
              <a:off x="4578495" y="1921152"/>
              <a:ext cx="928694" cy="714380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1531264" flipV="1">
              <a:off x="4276106" y="2603249"/>
              <a:ext cx="1143008" cy="14287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72"/>
          <p:cNvGrpSpPr/>
          <p:nvPr/>
        </p:nvGrpSpPr>
        <p:grpSpPr>
          <a:xfrm rot="6304031" flipV="1">
            <a:off x="5842792" y="2824030"/>
            <a:ext cx="388666" cy="2232438"/>
            <a:chOff x="3666631" y="518166"/>
            <a:chExt cx="388666" cy="2232438"/>
          </a:xfrm>
        </p:grpSpPr>
        <p:cxnSp>
          <p:nvCxnSpPr>
            <p:cNvPr id="66" name="Straight Connector 65"/>
            <p:cNvCxnSpPr/>
            <p:nvPr/>
          </p:nvCxnSpPr>
          <p:spPr>
            <a:xfrm rot="6131264">
              <a:off x="3519512" y="2214819"/>
              <a:ext cx="857256" cy="214314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17104031" flipV="1">
              <a:off x="2741033" y="1443764"/>
              <a:ext cx="2182704" cy="331507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 rot="2409604">
            <a:off x="4971370" y="4516958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1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 rot="2409604">
            <a:off x="5286971" y="5250660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2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 rot="2409604">
            <a:off x="6100842" y="5283137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3</a:t>
            </a:r>
            <a:endParaRPr lang="en-US" sz="3000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 rot="2409604">
            <a:off x="6532539" y="4993108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4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 rot="2409604">
            <a:off x="6619612" y="4225309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5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 rot="2409604">
            <a:off x="6002845" y="3825440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6</a:t>
            </a:r>
            <a:endParaRPr lang="en-US" sz="3000" dirty="0">
              <a:solidFill>
                <a:schemeClr val="accent1">
                  <a:lumMod val="20000"/>
                  <a:lumOff val="80000"/>
                </a:schemeClr>
              </a:solidFill>
              <a:latin typeface="Arial Black" pitchFamily="34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 rot="10800000">
            <a:off x="4929191" y="3793299"/>
            <a:ext cx="1243139" cy="5643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4" name="Object 6"/>
          <p:cNvGraphicFramePr>
            <a:graphicFrameLocks noChangeAspect="1"/>
          </p:cNvGraphicFramePr>
          <p:nvPr/>
        </p:nvGraphicFramePr>
        <p:xfrm>
          <a:off x="4113252" y="1419209"/>
          <a:ext cx="2035175" cy="1058862"/>
        </p:xfrm>
        <a:graphic>
          <a:graphicData uri="http://schemas.openxmlformats.org/presentationml/2006/ole">
            <p:oleObj spid="_x0000_s64515" name="Equation" r:id="rId3" imgW="914400" imgH="457200" progId="Equation.3">
              <p:embed/>
            </p:oleObj>
          </a:graphicData>
        </a:graphic>
      </p:graphicFrame>
      <p:pic>
        <p:nvPicPr>
          <p:cNvPr id="105" name="Picture 9" descr="tri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7527" y="1071546"/>
            <a:ext cx="1762125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 of validity requirements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/>
            <a:r>
              <a:rPr lang="en-US" smtClean="0"/>
              <a:t>Validity of the planar triangulation requires</a:t>
            </a:r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r>
              <a:rPr lang="en-US" smtClean="0"/>
              <a:t>Triangle consistency</a:t>
            </a:r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endParaRPr lang="en-US" smtClean="0"/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endParaRPr lang="en-US" smtClean="0"/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r>
              <a:rPr lang="en-US" smtClean="0"/>
              <a:t>Vertex consistency </a:t>
            </a:r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endParaRPr lang="en-US" smtClean="0"/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endParaRPr lang="en-US" smtClean="0"/>
          </a:p>
          <a:p>
            <a:pPr marL="914400" lvl="1" indent="-457200" eaLnBrk="1" hangingPunct="1">
              <a:buFont typeface="KARINE" pitchFamily="2" charset="0"/>
              <a:buAutoNum type="arabicPeriod"/>
            </a:pPr>
            <a:r>
              <a:rPr lang="en-US" smtClean="0"/>
              <a:t>Wheel consistency</a:t>
            </a:r>
          </a:p>
          <a:p>
            <a:pPr marL="533400" indent="-533400" eaLnBrk="1" hangingPunct="1"/>
            <a:endParaRPr lang="en-US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2143108" y="2822574"/>
          <a:ext cx="3170238" cy="534988"/>
        </p:xfrm>
        <a:graphic>
          <a:graphicData uri="http://schemas.openxmlformats.org/presentationml/2006/ole">
            <p:oleObj spid="_x0000_s5122" name="Equation" r:id="rId4" imgW="1346040" imgH="228600" progId="Equation.3">
              <p:embed/>
            </p:oleObj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4259271" y="3414713"/>
          <a:ext cx="1527175" cy="1058862"/>
        </p:xfrm>
        <a:graphic>
          <a:graphicData uri="http://schemas.openxmlformats.org/presentationml/2006/ole">
            <p:oleObj spid="_x0000_s5123" name="Equation" r:id="rId5" imgW="685800" imgH="457200" progId="Equation.3">
              <p:embed/>
            </p:oleObj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4322775" y="4957763"/>
          <a:ext cx="2035175" cy="1058862"/>
        </p:xfrm>
        <a:graphic>
          <a:graphicData uri="http://schemas.openxmlformats.org/presentationml/2006/ole">
            <p:oleObj spid="_x0000_s5124" name="Equation" r:id="rId6" imgW="914400" imgH="457200" progId="Equation.3">
              <p:embed/>
            </p:oleObj>
          </a:graphicData>
        </a:graphic>
      </p:graphicFrame>
      <p:pic>
        <p:nvPicPr>
          <p:cNvPr id="1031" name="Picture 7" descr="tri2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2613" y="2997200"/>
            <a:ext cx="1754187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tri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7225" y="2176463"/>
            <a:ext cx="1489075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tri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7050" y="4610100"/>
            <a:ext cx="1762125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angles that are as close as possible to the original 3D angles while satisfying the validity constraints</a:t>
            </a:r>
          </a:p>
          <a:p>
            <a:pPr lvl="1"/>
            <a:r>
              <a:rPr lang="en-US" dirty="0" smtClean="0"/>
              <a:t>Minimize :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Subject to validity constraints (1), (2), and (3)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Highly nonlinear problem because of (3)</a:t>
            </a:r>
            <a:endParaRPr lang="en-US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122613" y="3000375"/>
          <a:ext cx="3352800" cy="1146175"/>
        </p:xfrm>
        <a:graphic>
          <a:graphicData uri="http://schemas.openxmlformats.org/presentationml/2006/ole">
            <p:oleObj spid="_x0000_s11266" name="Equation" r:id="rId3" imgW="132048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60513"/>
            <a:ext cx="8229600" cy="4530725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70660" name="Picture 4" descr="isisqu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20975" y="1270000"/>
            <a:ext cx="6111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isis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4713" y="1268413"/>
            <a:ext cx="179546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isis3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270000"/>
            <a:ext cx="6048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 descr="david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88" y="1258888"/>
            <a:ext cx="84137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 descr="mal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6950" y="1258888"/>
            <a:ext cx="941388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9" descr="man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6925" y="1277938"/>
            <a:ext cx="1004888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10" descr="male_linabf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25938" y="1274763"/>
            <a:ext cx="1755775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7" descr="tweetylinab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4238" y="5078413"/>
            <a:ext cx="1658937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19" descr="bull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4838700"/>
            <a:ext cx="14382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20" descr="horse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975326">
            <a:off x="3003550" y="4983163"/>
            <a:ext cx="1541463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0" name="Picture 21" descr="horse2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3550" y="3589338"/>
            <a:ext cx="14112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1" name="Picture 22" descr="camel33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5800" y="3521075"/>
            <a:ext cx="85725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2" name="Picture 23" descr="camel3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9575" y="4827588"/>
            <a:ext cx="13779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3" name="Picture 24" descr="bull33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125" y="3519488"/>
            <a:ext cx="1092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4" name="Picture 25" descr="bunny40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45013" y="3590925"/>
            <a:ext cx="1082675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5" name="Picture 26" descr="bunny40_linabf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8350" y="5019675"/>
            <a:ext cx="13525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6" name="Picture 27" descr="tweety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8988" y="3605213"/>
            <a:ext cx="906462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7" name="Picture 29" descr="fan_linabf2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69250" y="4235450"/>
            <a:ext cx="6731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8" name="Picture 30" descr="fan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9938" y="3668713"/>
            <a:ext cx="1031875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Timing and error comparison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5307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Model    #tri               timing           Angular distortion</a:t>
            </a:r>
            <a:endParaRPr lang="en-US" sz="1500" i="1" dirty="0" smtClean="0">
              <a:latin typeface="KARINE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                         ABF++  </a:t>
            </a:r>
            <a:r>
              <a:rPr lang="en-US" sz="1500" dirty="0" err="1" smtClean="0">
                <a:latin typeface="KARINE"/>
              </a:rPr>
              <a:t>LinABF</a:t>
            </a:r>
            <a:r>
              <a:rPr lang="en-US" sz="1500" dirty="0" smtClean="0">
                <a:latin typeface="KARINE"/>
              </a:rPr>
              <a:t>    ABF++      </a:t>
            </a:r>
            <a:r>
              <a:rPr lang="en-US" sz="1500" dirty="0" err="1" smtClean="0">
                <a:latin typeface="KARINE"/>
              </a:rPr>
              <a:t>LinABF</a:t>
            </a:r>
            <a:endParaRPr lang="en-US" sz="1500" dirty="0" smtClean="0">
              <a:latin typeface="KARINE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obtuse     3           0.1s     0.05s     1.267       1.267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cow        5.8K     0.45 s   0.1 s     5.041e-3    5.256e-3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err="1" smtClean="0">
                <a:latin typeface="KARINE"/>
              </a:rPr>
              <a:t>fandisk</a:t>
            </a:r>
            <a:r>
              <a:rPr lang="en-US" sz="1500" dirty="0" smtClean="0">
                <a:latin typeface="KARINE"/>
              </a:rPr>
              <a:t>   13 K     0.85 s   0.15 s    5.041e-3   5.256e-3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teapot     14K      3 s       0.3 s      2.154e-3   2.282e-3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foot       20K         2 s      0.4 s      1.867e-4    1.921e-4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bull       34K         4 s       0.8 s      5.323e-4  5.331e-4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bunny1    40K      5.5 s      0.9 s     2.597e-4   2.593e-4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err="1" smtClean="0">
                <a:latin typeface="KARINE"/>
              </a:rPr>
              <a:t>dino</a:t>
            </a:r>
            <a:r>
              <a:rPr lang="en-US" sz="1500" dirty="0" smtClean="0">
                <a:latin typeface="KARINE"/>
              </a:rPr>
              <a:t>       48K        15 s      1 s        1.363e-3   1.184e-3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kiss        48K        8 s       1 s        7.092e-4   7.109e-4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err="1" smtClean="0">
                <a:latin typeface="KARINE"/>
              </a:rPr>
              <a:t>tweety</a:t>
            </a:r>
            <a:r>
              <a:rPr lang="en-US" sz="1500" dirty="0" smtClean="0">
                <a:latin typeface="KARINE"/>
              </a:rPr>
              <a:t>     54K       8.6s     1.5 s     1.5671e-4   1.5672e-4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bunny2    70K       13s       2 s        2.232e-4   2.243e-4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hand       73K       13 s      2 s        1.191e-4    1.213e-4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camel      78K       23 s      2.5 s     5.896e-4   6.202e-4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horse       97K      34 s      3 s        2.746e-4   2.906e-4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man        120K     36 s      2.7 s     5.293e-4   5.602e-4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head       128K     87 s     3.5 s      1.243e-4   1.240e-4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male       293K     272 s    9.5 s      3.577e-4   3.841e-4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Isis         374K     250 s    11.5 s     4.834e-5   4.7941e-5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500" dirty="0" smtClean="0">
                <a:latin typeface="KARINE"/>
              </a:rPr>
              <a:t>David      505K    355 s     12 s       5.776e-4   5.844e-4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400" i="1" dirty="0" smtClean="0">
                <a:latin typeface="KARINE"/>
              </a:rPr>
              <a:t>              </a:t>
            </a:r>
            <a:r>
              <a:rPr lang="en-US" sz="1800" i="1" dirty="0" smtClean="0">
                <a:latin typeface="KARINE"/>
              </a:rPr>
              <a:t>Timings and angular deviation.</a:t>
            </a:r>
            <a:endParaRPr lang="en-US" sz="1800" dirty="0" smtClean="0">
              <a:latin typeface="KARINE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400" dirty="0" smtClean="0">
              <a:latin typeface="KARINE"/>
            </a:endParaRPr>
          </a:p>
        </p:txBody>
      </p:sp>
      <p:sp>
        <p:nvSpPr>
          <p:cNvPr id="71684" name="Line 4"/>
          <p:cNvSpPr>
            <a:spLocks noChangeShapeType="1"/>
          </p:cNvSpPr>
          <p:nvPr/>
        </p:nvSpPr>
        <p:spPr bwMode="auto">
          <a:xfrm>
            <a:off x="1730375" y="1614509"/>
            <a:ext cx="0" cy="488632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5" name="Line 5"/>
          <p:cNvSpPr>
            <a:spLocks noChangeShapeType="1"/>
          </p:cNvSpPr>
          <p:nvPr/>
        </p:nvSpPr>
        <p:spPr bwMode="auto">
          <a:xfrm>
            <a:off x="2376488" y="1885971"/>
            <a:ext cx="0" cy="4595813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6" name="Line 6"/>
          <p:cNvSpPr>
            <a:spLocks noChangeShapeType="1"/>
          </p:cNvSpPr>
          <p:nvPr/>
        </p:nvSpPr>
        <p:spPr bwMode="auto">
          <a:xfrm>
            <a:off x="3989388" y="1916134"/>
            <a:ext cx="0" cy="4565650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7" name="Line 7"/>
          <p:cNvSpPr>
            <a:spLocks noChangeShapeType="1"/>
          </p:cNvSpPr>
          <p:nvPr/>
        </p:nvSpPr>
        <p:spPr bwMode="auto">
          <a:xfrm>
            <a:off x="3092450" y="1579584"/>
            <a:ext cx="0" cy="4892675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688" name="Line 9"/>
          <p:cNvSpPr>
            <a:spLocks noChangeShapeType="1"/>
          </p:cNvSpPr>
          <p:nvPr/>
        </p:nvSpPr>
        <p:spPr bwMode="auto">
          <a:xfrm>
            <a:off x="457200" y="1857364"/>
            <a:ext cx="4392613" cy="0"/>
          </a:xfrm>
          <a:prstGeom prst="line">
            <a:avLst/>
          </a:prstGeom>
          <a:noFill/>
          <a:ln w="15875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689" name="Picture 10" descr="comparisontab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25" y="1876425"/>
            <a:ext cx="44608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0" name="Text Box 11"/>
          <p:cNvSpPr txBox="1">
            <a:spLocks noChangeArrowheads="1"/>
          </p:cNvSpPr>
          <p:nvPr/>
        </p:nvSpPr>
        <p:spPr bwMode="auto">
          <a:xfrm>
            <a:off x="6545263" y="2668588"/>
            <a:ext cx="1119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sz="1800">
                <a:latin typeface="KARINE"/>
              </a:rPr>
              <a:t>ABF++</a:t>
            </a:r>
          </a:p>
        </p:txBody>
      </p:sp>
      <p:sp>
        <p:nvSpPr>
          <p:cNvPr id="71691" name="Text Box 12"/>
          <p:cNvSpPr txBox="1">
            <a:spLocks noChangeArrowheads="1"/>
          </p:cNvSpPr>
          <p:nvPr/>
        </p:nvSpPr>
        <p:spPr bwMode="auto">
          <a:xfrm>
            <a:off x="6977063" y="4433888"/>
            <a:ext cx="1119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sz="1800">
                <a:latin typeface="KARINE"/>
              </a:rPr>
              <a:t>LinABF</a:t>
            </a:r>
          </a:p>
        </p:txBody>
      </p:sp>
      <p:sp>
        <p:nvSpPr>
          <p:cNvPr id="71692" name="Text Box 13"/>
          <p:cNvSpPr txBox="1">
            <a:spLocks noChangeArrowheads="1"/>
          </p:cNvSpPr>
          <p:nvPr/>
        </p:nvSpPr>
        <p:spPr bwMode="auto">
          <a:xfrm>
            <a:off x="8067675" y="4881563"/>
            <a:ext cx="1119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sz="1800">
                <a:latin typeface="KARINE"/>
              </a:rPr>
              <a:t>#tri</a:t>
            </a:r>
          </a:p>
        </p:txBody>
      </p:sp>
      <p:sp>
        <p:nvSpPr>
          <p:cNvPr id="71693" name="Text Box 14"/>
          <p:cNvSpPr txBox="1">
            <a:spLocks noChangeArrowheads="1"/>
          </p:cNvSpPr>
          <p:nvPr/>
        </p:nvSpPr>
        <p:spPr bwMode="auto">
          <a:xfrm>
            <a:off x="5146675" y="1876425"/>
            <a:ext cx="1119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Tx/>
              <a:buNone/>
            </a:pPr>
            <a:r>
              <a:rPr lang="en-US" sz="1800">
                <a:latin typeface="KARINE"/>
              </a:rPr>
              <a:t>Timing (s)</a:t>
            </a:r>
          </a:p>
        </p:txBody>
      </p:sp>
      <p:sp>
        <p:nvSpPr>
          <p:cNvPr id="71694" name="Text Box 15"/>
          <p:cNvSpPr txBox="1">
            <a:spLocks noChangeArrowheads="1"/>
          </p:cNvSpPr>
          <p:nvPr/>
        </p:nvSpPr>
        <p:spPr bwMode="auto">
          <a:xfrm>
            <a:off x="5156200" y="5176838"/>
            <a:ext cx="404177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latin typeface="KARINE"/>
              </a:rPr>
              <a:t>up to 27× faster than the algebraic ABF++ and 4× faster than the hierarchical+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>
                <a:latin typeface="KARINE"/>
              </a:rPr>
              <a:t>algebraic ABF++</a:t>
            </a:r>
          </a:p>
          <a:p>
            <a:pPr eaLnBrk="0" hangingPunct="0">
              <a:spcBef>
                <a:spcPct val="50000"/>
              </a:spcBef>
              <a:buFontTx/>
              <a:buNone/>
            </a:pPr>
            <a:endParaRPr lang="en-US" sz="1800">
              <a:latin typeface="KARI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second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fix the boundary points and try to place the middle point</a:t>
            </a:r>
            <a:endParaRPr lang="en-US" dirty="0"/>
          </a:p>
        </p:txBody>
      </p:sp>
      <p:grpSp>
        <p:nvGrpSpPr>
          <p:cNvPr id="4" name="Group 95"/>
          <p:cNvGrpSpPr/>
          <p:nvPr/>
        </p:nvGrpSpPr>
        <p:grpSpPr>
          <a:xfrm>
            <a:off x="928662" y="3357562"/>
            <a:ext cx="3143272" cy="2411386"/>
            <a:chOff x="462756" y="2786058"/>
            <a:chExt cx="3143272" cy="2411386"/>
          </a:xfrm>
        </p:grpSpPr>
        <p:grpSp>
          <p:nvGrpSpPr>
            <p:cNvPr id="5" name="Group 48"/>
            <p:cNvGrpSpPr/>
            <p:nvPr/>
          </p:nvGrpSpPr>
          <p:grpSpPr>
            <a:xfrm rot="731264">
              <a:off x="819946" y="2786058"/>
              <a:ext cx="2357454" cy="1928826"/>
              <a:chOff x="2571736" y="2786058"/>
              <a:chExt cx="2357454" cy="1928826"/>
            </a:xfrm>
          </p:grpSpPr>
          <p:cxnSp>
            <p:nvCxnSpPr>
              <p:cNvPr id="6" name="Straight Connector 5"/>
              <p:cNvCxnSpPr/>
              <p:nvPr/>
            </p:nvCxnSpPr>
            <p:spPr>
              <a:xfrm rot="5400000">
                <a:off x="2500298" y="2857496"/>
                <a:ext cx="1143008" cy="1000132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rot="16200000" flipH="1">
                <a:off x="2643174" y="3714752"/>
                <a:ext cx="1928826" cy="7143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3500430" y="2857496"/>
                <a:ext cx="1357322" cy="121444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571868" y="2786058"/>
                <a:ext cx="1357322" cy="5000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3036083" y="3107529"/>
                <a:ext cx="857256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571868" y="2786058"/>
                <a:ext cx="928694" cy="714380"/>
              </a:xfrm>
              <a:prstGeom prst="line">
                <a:avLst/>
              </a:prstGeom>
              <a:ln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71736" y="3929066"/>
                <a:ext cx="1071570" cy="785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V="1">
                <a:off x="3643306" y="4143380"/>
                <a:ext cx="1143008" cy="57150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 flipH="1" flipV="1">
                <a:off x="4429124" y="3643314"/>
                <a:ext cx="857256" cy="14287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10800000" flipV="1">
                <a:off x="4500562" y="3286124"/>
                <a:ext cx="428628" cy="214314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0800000" flipV="1">
                <a:off x="3357554" y="3500438"/>
                <a:ext cx="1143008" cy="142876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 flipV="1">
                <a:off x="2571736" y="3643314"/>
                <a:ext cx="785818" cy="285752"/>
              </a:xfrm>
              <a:prstGeom prst="line">
                <a:avLst/>
              </a:prstGeom>
              <a:ln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9" name="TextBox 78"/>
            <p:cNvSpPr txBox="1"/>
            <p:nvPr/>
          </p:nvSpPr>
          <p:spPr>
            <a:xfrm>
              <a:off x="2605896" y="307181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itchFamily="34" charset="0"/>
                </a:rPr>
                <a:t>5</a:t>
              </a:r>
              <a:endPara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391450" y="4643446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itchFamily="34" charset="0"/>
                </a:rPr>
                <a:t>2</a:t>
              </a:r>
              <a:endPara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62756" y="3500438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itchFamily="34" charset="0"/>
                </a:rPr>
                <a:t>1</a:t>
              </a:r>
              <a:endPara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891648" y="4429132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itchFamily="34" charset="0"/>
                </a:rPr>
                <a:t>3</a:t>
              </a:r>
              <a:endPara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320276" y="3143248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itchFamily="34" charset="0"/>
                </a:rPr>
                <a:t>4</a:t>
              </a:r>
              <a:endPara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57290" y="3071810"/>
              <a:ext cx="28575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 Black" pitchFamily="34" charset="0"/>
                </a:rPr>
                <a:t>6</a:t>
              </a:r>
              <a:endPara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25" name="Oval 24"/>
          <p:cNvSpPr/>
          <p:nvPr/>
        </p:nvSpPr>
        <p:spPr>
          <a:xfrm>
            <a:off x="3357554" y="4857760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000232" y="4071942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214414" y="4214818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71670" y="5143512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143240" y="4143380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643306" y="4000504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2428860" y="3286124"/>
            <a:ext cx="142876" cy="1428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5286380" y="3000372"/>
            <a:ext cx="2286016" cy="2143116"/>
          </a:xfrm>
          <a:custGeom>
            <a:avLst/>
            <a:gdLst>
              <a:gd name="connsiteX0" fmla="*/ 0 w 2286016"/>
              <a:gd name="connsiteY0" fmla="*/ 964413 h 1928826"/>
              <a:gd name="connsiteX1" fmla="*/ 482207 w 2286016"/>
              <a:gd name="connsiteY1" fmla="*/ 0 h 1928826"/>
              <a:gd name="connsiteX2" fmla="*/ 1803810 w 2286016"/>
              <a:gd name="connsiteY2" fmla="*/ 0 h 1928826"/>
              <a:gd name="connsiteX3" fmla="*/ 2286016 w 2286016"/>
              <a:gd name="connsiteY3" fmla="*/ 964413 h 1928826"/>
              <a:gd name="connsiteX4" fmla="*/ 1803810 w 2286016"/>
              <a:gd name="connsiteY4" fmla="*/ 1928826 h 1928826"/>
              <a:gd name="connsiteX5" fmla="*/ 482207 w 2286016"/>
              <a:gd name="connsiteY5" fmla="*/ 1928826 h 1928826"/>
              <a:gd name="connsiteX6" fmla="*/ 0 w 2286016"/>
              <a:gd name="connsiteY6" fmla="*/ 964413 h 1928826"/>
              <a:gd name="connsiteX0" fmla="*/ 0 w 2286016"/>
              <a:gd name="connsiteY0" fmla="*/ 964413 h 1928826"/>
              <a:gd name="connsiteX1" fmla="*/ 625051 w 2286016"/>
              <a:gd name="connsiteY1" fmla="*/ 142852 h 1928826"/>
              <a:gd name="connsiteX2" fmla="*/ 1803810 w 2286016"/>
              <a:gd name="connsiteY2" fmla="*/ 0 h 1928826"/>
              <a:gd name="connsiteX3" fmla="*/ 2286016 w 2286016"/>
              <a:gd name="connsiteY3" fmla="*/ 964413 h 1928826"/>
              <a:gd name="connsiteX4" fmla="*/ 1803810 w 2286016"/>
              <a:gd name="connsiteY4" fmla="*/ 1928826 h 1928826"/>
              <a:gd name="connsiteX5" fmla="*/ 482207 w 2286016"/>
              <a:gd name="connsiteY5" fmla="*/ 1928826 h 1928826"/>
              <a:gd name="connsiteX6" fmla="*/ 0 w 2286016"/>
              <a:gd name="connsiteY6" fmla="*/ 964413 h 1928826"/>
              <a:gd name="connsiteX0" fmla="*/ 0 w 2286016"/>
              <a:gd name="connsiteY0" fmla="*/ 964413 h 2143116"/>
              <a:gd name="connsiteX1" fmla="*/ 625051 w 2286016"/>
              <a:gd name="connsiteY1" fmla="*/ 142852 h 2143116"/>
              <a:gd name="connsiteX2" fmla="*/ 1803810 w 2286016"/>
              <a:gd name="connsiteY2" fmla="*/ 0 h 2143116"/>
              <a:gd name="connsiteX3" fmla="*/ 2286016 w 2286016"/>
              <a:gd name="connsiteY3" fmla="*/ 964413 h 2143116"/>
              <a:gd name="connsiteX4" fmla="*/ 1803810 w 2286016"/>
              <a:gd name="connsiteY4" fmla="*/ 1928826 h 2143116"/>
              <a:gd name="connsiteX5" fmla="*/ 482207 w 2286016"/>
              <a:gd name="connsiteY5" fmla="*/ 2143116 h 2143116"/>
              <a:gd name="connsiteX6" fmla="*/ 0 w 2286016"/>
              <a:gd name="connsiteY6" fmla="*/ 964413 h 2143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86016" h="2143116">
                <a:moveTo>
                  <a:pt x="0" y="964413"/>
                </a:moveTo>
                <a:lnTo>
                  <a:pt x="625051" y="142852"/>
                </a:lnTo>
                <a:lnTo>
                  <a:pt x="1803810" y="0"/>
                </a:lnTo>
                <a:lnTo>
                  <a:pt x="2286016" y="964413"/>
                </a:lnTo>
                <a:lnTo>
                  <a:pt x="1803810" y="1928826"/>
                </a:lnTo>
                <a:lnTo>
                  <a:pt x="482207" y="2143116"/>
                </a:lnTo>
                <a:lnTo>
                  <a:pt x="0" y="964413"/>
                </a:lnTo>
                <a:close/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214942" y="3857628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857884" y="3071810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000892" y="2928934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500958" y="3929066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000892" y="4857760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5715008" y="5072074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429388" y="3786190"/>
            <a:ext cx="142876" cy="1428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214810" y="3286124"/>
            <a:ext cx="42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?</a:t>
            </a:r>
            <a:endParaRPr lang="en-US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500298" y="3143248"/>
            <a:ext cx="3828516" cy="1418602"/>
          </a:xfrm>
          <a:custGeom>
            <a:avLst/>
            <a:gdLst>
              <a:gd name="connsiteX0" fmla="*/ 0 w 3828516"/>
              <a:gd name="connsiteY0" fmla="*/ 232161 h 1418602"/>
              <a:gd name="connsiteX1" fmla="*/ 2059536 w 3828516"/>
              <a:gd name="connsiteY1" fmla="*/ 180886 h 1418602"/>
              <a:gd name="connsiteX2" fmla="*/ 2324456 w 3828516"/>
              <a:gd name="connsiteY2" fmla="*/ 1317477 h 1418602"/>
              <a:gd name="connsiteX3" fmla="*/ 3828516 w 3828516"/>
              <a:gd name="connsiteY3" fmla="*/ 787638 h 14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8516" h="1418602">
                <a:moveTo>
                  <a:pt x="0" y="232161"/>
                </a:moveTo>
                <a:cubicBezTo>
                  <a:pt x="836063" y="116080"/>
                  <a:pt x="1672127" y="0"/>
                  <a:pt x="2059536" y="180886"/>
                </a:cubicBezTo>
                <a:cubicBezTo>
                  <a:pt x="2446945" y="361772"/>
                  <a:pt x="2029626" y="1216352"/>
                  <a:pt x="2324456" y="1317477"/>
                </a:cubicBezTo>
                <a:cubicBezTo>
                  <a:pt x="2619286" y="1418602"/>
                  <a:pt x="3223901" y="1103120"/>
                  <a:pt x="3828516" y="787638"/>
                </a:cubicBezTo>
              </a:path>
            </a:pathLst>
          </a:custGeom>
          <a:ln>
            <a:headEnd type="none" w="med" len="med"/>
            <a:tailEnd type="arrow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857752" y="3714752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1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57818" y="5143512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2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29454" y="5000636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3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572396" y="3929066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4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43768" y="2571744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5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500694" y="2786058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6</a:t>
            </a:r>
            <a:endParaRPr lang="en-US" sz="3000" dirty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85984" y="2714620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92D050"/>
                </a:solidFill>
                <a:latin typeface="Arial Black" pitchFamily="34" charset="0"/>
              </a:rPr>
              <a:t>7</a:t>
            </a:r>
            <a:endParaRPr lang="en-US" sz="3000" dirty="0">
              <a:solidFill>
                <a:srgbClr val="92D050"/>
              </a:solidFill>
              <a:latin typeface="Arial Black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215074" y="3357562"/>
            <a:ext cx="285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92D050"/>
                </a:solidFill>
                <a:latin typeface="Arial Black" pitchFamily="34" charset="0"/>
              </a:rPr>
              <a:t>7</a:t>
            </a:r>
            <a:endParaRPr lang="en-US" sz="3000" dirty="0">
              <a:solidFill>
                <a:srgbClr val="92D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second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Weighted averages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How do we choose the weights                                </a:t>
            </a:r>
          </a:p>
          <a:p>
            <a:endParaRPr lang="en-US" dirty="0"/>
          </a:p>
        </p:txBody>
      </p:sp>
      <p:graphicFrame>
        <p:nvGraphicFramePr>
          <p:cNvPr id="60417" name="Object 4"/>
          <p:cNvGraphicFramePr>
            <a:graphicFrameLocks noChangeAspect="1"/>
          </p:cNvGraphicFramePr>
          <p:nvPr/>
        </p:nvGraphicFramePr>
        <p:xfrm>
          <a:off x="1571604" y="2357430"/>
          <a:ext cx="6007100" cy="534988"/>
        </p:xfrm>
        <a:graphic>
          <a:graphicData uri="http://schemas.openxmlformats.org/presentationml/2006/ole">
            <p:oleObj spid="_x0000_s60417" name="Equation" r:id="rId3" imgW="2552400" imgH="228600" progId="Equation.3">
              <p:embed/>
            </p:oleObj>
          </a:graphicData>
        </a:graphic>
      </p:graphicFrame>
      <p:graphicFrame>
        <p:nvGraphicFramePr>
          <p:cNvPr id="60418" name="Object 4"/>
          <p:cNvGraphicFramePr>
            <a:graphicFrameLocks noChangeAspect="1"/>
          </p:cNvGraphicFramePr>
          <p:nvPr/>
        </p:nvGraphicFramePr>
        <p:xfrm>
          <a:off x="6150005" y="3429000"/>
          <a:ext cx="2779713" cy="534988"/>
        </p:xfrm>
        <a:graphic>
          <a:graphicData uri="http://schemas.openxmlformats.org/presentationml/2006/ole">
            <p:oleObj spid="_x0000_s60418" name="Equation" r:id="rId4" imgW="118080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889901" cy="576263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      Choosing the right weights!</a:t>
            </a:r>
          </a:p>
        </p:txBody>
      </p:sp>
      <p:sp>
        <p:nvSpPr>
          <p:cNvPr id="7475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There exist a large number of choices of weights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en-US" sz="2400" dirty="0" smtClean="0"/>
              <a:t>Parameterization quality depends on the weights</a:t>
            </a:r>
          </a:p>
        </p:txBody>
      </p:sp>
      <p:pic>
        <p:nvPicPr>
          <p:cNvPr id="74756" name="Picture 9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584700" y="1320800"/>
            <a:ext cx="4489450" cy="50403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Challenges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High area distortion away from boundary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sz="2400" smtClean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072066" y="1286129"/>
            <a:ext cx="3001069" cy="5397777"/>
            <a:chOff x="3296" y="721"/>
            <a:chExt cx="1013" cy="1822"/>
          </a:xfrm>
        </p:grpSpPr>
        <p:pic>
          <p:nvPicPr>
            <p:cNvPr id="6157" name="Picture 5" descr="bach_i_3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65" y="721"/>
              <a:ext cx="664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8" name="Picture 6" descr="bach_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601" b="11159"/>
            <a:stretch>
              <a:fillRect/>
            </a:stretch>
          </p:blipFill>
          <p:spPr bwMode="auto">
            <a:xfrm>
              <a:off x="3296" y="1636"/>
              <a:ext cx="1013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39750"/>
            <a:ext cx="6408737" cy="576263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Key observation:</a:t>
            </a:r>
          </a:p>
        </p:txBody>
      </p:sp>
      <p:pic>
        <p:nvPicPr>
          <p:cNvPr id="8197" name="Picture 4" descr="mano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6788" y="2908300"/>
            <a:ext cx="4048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Treat parameterization as a heat flow problem</a:t>
            </a:r>
          </a:p>
        </p:txBody>
      </p:sp>
      <p:pic>
        <p:nvPicPr>
          <p:cNvPr id="8199" name="Picture 5" descr="mano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938463"/>
            <a:ext cx="287972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6" descr="mano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5275" y="2946400"/>
            <a:ext cx="287972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Text Box 18"/>
          <p:cNvSpPr txBox="1">
            <a:spLocks noChangeArrowheads="1"/>
          </p:cNvSpPr>
          <p:nvPr/>
        </p:nvSpPr>
        <p:spPr bwMode="auto">
          <a:xfrm>
            <a:off x="1189038" y="2609850"/>
            <a:ext cx="24780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US" sz="1600"/>
              <a:t>Homogeneous domain</a:t>
            </a:r>
          </a:p>
        </p:txBody>
      </p:sp>
      <p:sp>
        <p:nvSpPr>
          <p:cNvPr id="8202" name="Text Box 19"/>
          <p:cNvSpPr txBox="1">
            <a:spLocks noChangeArrowheads="1"/>
          </p:cNvSpPr>
          <p:nvPr/>
        </p:nvSpPr>
        <p:spPr bwMode="auto">
          <a:xfrm>
            <a:off x="5375275" y="2593975"/>
            <a:ext cx="28733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  <a:buFontTx/>
              <a:buNone/>
            </a:pPr>
            <a:r>
              <a:rPr lang="en-US" sz="1600"/>
              <a:t>Non-homogeneous domain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</a:t>
            </a:r>
            <a:r>
              <a:rPr lang="en-US" dirty="0" smtClean="0"/>
              <a:t>preserving angles</a:t>
            </a:r>
            <a:endParaRPr lang="en-US" dirty="0"/>
          </a:p>
        </p:txBody>
      </p:sp>
      <p:pic>
        <p:nvPicPr>
          <p:cNvPr id="176131" name="Picture 3" descr="cowz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327150" y="1916113"/>
            <a:ext cx="6489700" cy="3924300"/>
          </a:xfrm>
          <a:noFill/>
          <a:ln/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82850" y="5780088"/>
            <a:ext cx="4679950" cy="1103312"/>
            <a:chOff x="1564" y="3641"/>
            <a:chExt cx="2948" cy="695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55" y="3641"/>
              <a:ext cx="657" cy="679"/>
              <a:chOff x="3855" y="3641"/>
              <a:chExt cx="657" cy="679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4081" y="3754"/>
                <a:ext cx="318" cy="317"/>
                <a:chOff x="385" y="2387"/>
                <a:chExt cx="318" cy="408"/>
              </a:xfrm>
            </p:grpSpPr>
            <p:sp>
              <p:nvSpPr>
                <p:cNvPr id="176135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385" y="2387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136" name="Line 8"/>
                <p:cNvSpPr>
                  <a:spLocks noChangeShapeType="1"/>
                </p:cNvSpPr>
                <p:nvPr/>
              </p:nvSpPr>
              <p:spPr bwMode="auto">
                <a:xfrm>
                  <a:off x="385" y="2795"/>
                  <a:ext cx="318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76137" name="Object 9"/>
              <p:cNvGraphicFramePr>
                <a:graphicFrameLocks noChangeAspect="1"/>
              </p:cNvGraphicFramePr>
              <p:nvPr/>
            </p:nvGraphicFramePr>
            <p:xfrm>
              <a:off x="4286" y="4071"/>
              <a:ext cx="226" cy="249"/>
            </p:xfrm>
            <a:graphic>
              <a:graphicData uri="http://schemas.openxmlformats.org/presentationml/2006/ole">
                <p:oleObj spid="_x0000_s13317" name="Equation" r:id="rId5" imgW="126720" imgH="139680" progId="Equation.3">
                  <p:embed/>
                </p:oleObj>
              </a:graphicData>
            </a:graphic>
          </p:graphicFrame>
          <p:graphicFrame>
            <p:nvGraphicFramePr>
              <p:cNvPr id="176138" name="Object 10"/>
              <p:cNvGraphicFramePr>
                <a:graphicFrameLocks noChangeAspect="1"/>
              </p:cNvGraphicFramePr>
              <p:nvPr/>
            </p:nvGraphicFramePr>
            <p:xfrm>
              <a:off x="3855" y="3641"/>
              <a:ext cx="249" cy="294"/>
            </p:xfrm>
            <a:graphic>
              <a:graphicData uri="http://schemas.openxmlformats.org/presentationml/2006/ole">
                <p:oleObj spid="_x0000_s13318" name="Equation" r:id="rId6" imgW="139680" imgH="164880" progId="Equation.3">
                  <p:embed/>
                </p:oleObj>
              </a:graphicData>
            </a:graphic>
          </p:graphicFrame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1564" y="3679"/>
              <a:ext cx="635" cy="657"/>
              <a:chOff x="181" y="2387"/>
              <a:chExt cx="635" cy="657"/>
            </a:xfrm>
          </p:grpSpPr>
          <p:grpSp>
            <p:nvGrpSpPr>
              <p:cNvPr id="6" name="Group 12"/>
              <p:cNvGrpSpPr>
                <a:grpSpLocks/>
              </p:cNvGrpSpPr>
              <p:nvPr/>
            </p:nvGrpSpPr>
            <p:grpSpPr bwMode="auto">
              <a:xfrm>
                <a:off x="385" y="2478"/>
                <a:ext cx="318" cy="317"/>
                <a:chOff x="385" y="2387"/>
                <a:chExt cx="318" cy="408"/>
              </a:xfrm>
            </p:grpSpPr>
            <p:sp>
              <p:nvSpPr>
                <p:cNvPr id="17614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385" y="2387"/>
                  <a:ext cx="0" cy="408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6142" name="Line 14"/>
                <p:cNvSpPr>
                  <a:spLocks noChangeShapeType="1"/>
                </p:cNvSpPr>
                <p:nvPr/>
              </p:nvSpPr>
              <p:spPr bwMode="auto">
                <a:xfrm>
                  <a:off x="385" y="2795"/>
                  <a:ext cx="318" cy="0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76143" name="Object 15"/>
              <p:cNvGraphicFramePr>
                <a:graphicFrameLocks noChangeAspect="1"/>
              </p:cNvGraphicFramePr>
              <p:nvPr/>
            </p:nvGraphicFramePr>
            <p:xfrm>
              <a:off x="590" y="2795"/>
              <a:ext cx="226" cy="249"/>
            </p:xfrm>
            <a:graphic>
              <a:graphicData uri="http://schemas.openxmlformats.org/presentationml/2006/ole">
                <p:oleObj spid="_x0000_s13315" name="Equation" r:id="rId7" imgW="126720" imgH="139680" progId="Equation.3">
                  <p:embed/>
                </p:oleObj>
              </a:graphicData>
            </a:graphic>
          </p:graphicFrame>
          <p:graphicFrame>
            <p:nvGraphicFramePr>
              <p:cNvPr id="176144" name="Object 16"/>
              <p:cNvGraphicFramePr>
                <a:graphicFrameLocks noChangeAspect="1"/>
              </p:cNvGraphicFramePr>
              <p:nvPr/>
            </p:nvGraphicFramePr>
            <p:xfrm>
              <a:off x="181" y="2387"/>
              <a:ext cx="204" cy="249"/>
            </p:xfrm>
            <a:graphic>
              <a:graphicData uri="http://schemas.openxmlformats.org/presentationml/2006/ole">
                <p:oleObj spid="_x0000_s13316" name="Equation" r:id="rId8" imgW="114120" imgH="139680" progId="Equation.3">
                  <p:embed/>
                </p:oleObj>
              </a:graphicData>
            </a:graphic>
          </p:graphicFrame>
        </p:grpSp>
      </p:grpSp>
      <p:sp>
        <p:nvSpPr>
          <p:cNvPr id="176145" name="Line 17"/>
          <p:cNvSpPr>
            <a:spLocks noChangeShapeType="1"/>
          </p:cNvSpPr>
          <p:nvPr/>
        </p:nvSpPr>
        <p:spPr bwMode="auto">
          <a:xfrm>
            <a:off x="3635375" y="6440488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76146" name="Object 18"/>
          <p:cNvGraphicFramePr>
            <a:graphicFrameLocks noChangeAspect="1"/>
          </p:cNvGraphicFramePr>
          <p:nvPr/>
        </p:nvGraphicFramePr>
        <p:xfrm>
          <a:off x="4554538" y="5913438"/>
          <a:ext cx="430212" cy="574675"/>
        </p:xfrm>
        <a:graphic>
          <a:graphicData uri="http://schemas.openxmlformats.org/presentationml/2006/ole">
            <p:oleObj spid="_x0000_s13314" name="Equation" r:id="rId9" imgW="15228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/>
              <a:t>Example</a:t>
            </a:r>
            <a:r>
              <a:rPr lang="en-US" sz="3300" dirty="0" smtClean="0"/>
              <a:t>:</a:t>
            </a:r>
            <a:endParaRPr lang="en-US" sz="3300" dirty="0"/>
          </a:p>
        </p:txBody>
      </p:sp>
      <p:pic>
        <p:nvPicPr>
          <p:cNvPr id="112643" name="Picture 3" descr="anim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773238"/>
            <a:ext cx="5183188" cy="4703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79438"/>
            <a:ext cx="7092950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/>
              <a:t>          </a:t>
            </a:r>
            <a:r>
              <a:rPr lang="en-US" sz="4900" dirty="0" smtClean="0"/>
              <a:t>Comparison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143142" y="2071678"/>
            <a:ext cx="4786312" cy="3852862"/>
            <a:chOff x="684" y="809"/>
            <a:chExt cx="3950" cy="3180"/>
          </a:xfrm>
        </p:grpSpPr>
        <p:pic>
          <p:nvPicPr>
            <p:cNvPr id="9223" name="Picture 7" descr="bach_i_3d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41" y="809"/>
              <a:ext cx="1328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8" descr="bach_gh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27" r="8133"/>
            <a:stretch>
              <a:fillRect/>
            </a:stretch>
          </p:blipFill>
          <p:spPr bwMode="auto">
            <a:xfrm>
              <a:off x="3315" y="814"/>
              <a:ext cx="1319" cy="1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9" descr="bach_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601" b="11159"/>
            <a:stretch>
              <a:fillRect/>
            </a:stretch>
          </p:blipFill>
          <p:spPr bwMode="auto">
            <a:xfrm>
              <a:off x="684" y="2568"/>
              <a:ext cx="1587" cy="1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6" name="Picture 10" descr="bach_qh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9990" b="11678"/>
            <a:stretch>
              <a:fillRect/>
            </a:stretch>
          </p:blipFill>
          <p:spPr bwMode="auto">
            <a:xfrm>
              <a:off x="3028" y="2571"/>
              <a:ext cx="1588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film industry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57725" y="2500306"/>
            <a:ext cx="1800225" cy="1096962"/>
          </a:xfrm>
          <a:prstGeom prst="rect">
            <a:avLst/>
          </a:prstGeom>
          <a:noFill/>
          <a:ln/>
        </p:spPr>
      </p:pic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50" y="2500306"/>
            <a:ext cx="2843213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/>
          <a:srcRect r="62500"/>
          <a:stretch>
            <a:fillRect/>
          </a:stretch>
        </p:blipFill>
        <p:spPr bwMode="auto">
          <a:xfrm>
            <a:off x="1643042" y="4357694"/>
            <a:ext cx="142876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3654000"/>
            <a:ext cx="3204000" cy="32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Human organ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1643050"/>
            <a:ext cx="309312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57628"/>
            <a:ext cx="8943975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1714488"/>
            <a:ext cx="288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86446" y="6438149"/>
            <a:ext cx="2928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Courtesy of W. Hong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organ mapping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wholebrain_label_w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14554"/>
            <a:ext cx="4429800" cy="3508380"/>
          </a:xfrm>
          <a:prstGeom prst="rect">
            <a:avLst/>
          </a:prstGeom>
          <a:noFill/>
        </p:spPr>
      </p:pic>
      <p:pic>
        <p:nvPicPr>
          <p:cNvPr id="5" name="Picture 2" descr="LZSA627_3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9322" y="1428736"/>
            <a:ext cx="2562963" cy="3600000"/>
          </a:xfrm>
          <a:prstGeom prst="rect">
            <a:avLst/>
          </a:prstGeom>
          <a:noFill/>
        </p:spPr>
      </p:pic>
      <p:pic>
        <p:nvPicPr>
          <p:cNvPr id="6" name="Picture 3" descr="LZSA627_fm_label_shor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444000" y="3243380"/>
            <a:ext cx="1800000" cy="3600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786446" y="6286520"/>
            <a:ext cx="2928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Courtesy of </a:t>
            </a:r>
            <a:r>
              <a:rPr lang="en-US" sz="1200" dirty="0" err="1" smtClean="0">
                <a:solidFill>
                  <a:srgbClr val="FF0000"/>
                </a:solidFill>
              </a:rPr>
              <a:t>M.Herdal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37664" y="3244334"/>
            <a:ext cx="1468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Kristen ITC" pitchFamily="66" charset="0"/>
              </a:rPr>
              <a:t>Thank You!</a:t>
            </a:r>
            <a:endParaRPr lang="en-US" dirty="0"/>
          </a:p>
        </p:txBody>
      </p:sp>
      <p:pic>
        <p:nvPicPr>
          <p:cNvPr id="73730" name="Picture 2" descr="E:\talk\strapped.png"/>
          <p:cNvPicPr>
            <a:picLocks noChangeAspect="1" noChangeArrowheads="1"/>
          </p:cNvPicPr>
          <p:nvPr/>
        </p:nvPicPr>
        <p:blipFill>
          <a:blip r:embed="rId2"/>
          <a:srcRect l="33703" r="34488"/>
          <a:stretch>
            <a:fillRect/>
          </a:stretch>
        </p:blipFill>
        <p:spPr bwMode="auto">
          <a:xfrm>
            <a:off x="357158" y="2143116"/>
            <a:ext cx="2357454" cy="4319912"/>
          </a:xfrm>
          <a:prstGeom prst="rect">
            <a:avLst/>
          </a:prstGeom>
          <a:noFill/>
        </p:spPr>
      </p:pic>
      <p:pic>
        <p:nvPicPr>
          <p:cNvPr id="73731" name="Picture 3" descr="I:\ThreeD\straped dress_Rev00002.png"/>
          <p:cNvPicPr>
            <a:picLocks noChangeAspect="1" noChangeArrowheads="1"/>
          </p:cNvPicPr>
          <p:nvPr/>
        </p:nvPicPr>
        <p:blipFill>
          <a:blip r:embed="rId3"/>
          <a:srcRect l="24185" r="29306"/>
          <a:stretch>
            <a:fillRect/>
          </a:stretch>
        </p:blipFill>
        <p:spPr bwMode="auto">
          <a:xfrm>
            <a:off x="5643570" y="2071678"/>
            <a:ext cx="1785950" cy="2880000"/>
          </a:xfrm>
          <a:prstGeom prst="rect">
            <a:avLst/>
          </a:prstGeom>
          <a:noFill/>
        </p:spPr>
      </p:pic>
      <p:pic>
        <p:nvPicPr>
          <p:cNvPr id="73732" name="Picture 4" descr="I:\ThreeD\straped dress_Rev00001.png"/>
          <p:cNvPicPr>
            <a:picLocks noChangeAspect="1" noChangeArrowheads="1"/>
          </p:cNvPicPr>
          <p:nvPr/>
        </p:nvPicPr>
        <p:blipFill>
          <a:blip r:embed="rId4"/>
          <a:srcRect l="29307" r="31625"/>
          <a:stretch>
            <a:fillRect/>
          </a:stretch>
        </p:blipFill>
        <p:spPr bwMode="auto">
          <a:xfrm>
            <a:off x="7572396" y="2000240"/>
            <a:ext cx="1500198" cy="2880000"/>
          </a:xfrm>
          <a:prstGeom prst="rect">
            <a:avLst/>
          </a:prstGeom>
          <a:noFill/>
        </p:spPr>
      </p:pic>
      <p:pic>
        <p:nvPicPr>
          <p:cNvPr id="73734" name="Picture 6" descr="F:\Dokumente und Einstellungen\Toaster\Desktop\paisley\CreamFlower13000-1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7620" y="5058000"/>
            <a:ext cx="2005500" cy="1800000"/>
          </a:xfrm>
          <a:prstGeom prst="rect">
            <a:avLst/>
          </a:prstGeom>
          <a:noFill/>
        </p:spPr>
      </p:pic>
      <p:pic>
        <p:nvPicPr>
          <p:cNvPr id="73735" name="Picture 7" descr="F:\Dokumente und Einstellungen\Toaster\Desktop\paisley\DiamondBlue31008-16.bmp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500826" y="5058000"/>
            <a:ext cx="1795511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distance?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928794" y="1500174"/>
            <a:ext cx="5191125" cy="5143500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Oval 4"/>
          <p:cNvSpPr/>
          <p:nvPr/>
        </p:nvSpPr>
        <p:spPr>
          <a:xfrm>
            <a:off x="2285984" y="4572008"/>
            <a:ext cx="285752" cy="2857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00694" y="3500438"/>
            <a:ext cx="285752" cy="2857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5" idx="0"/>
          </p:cNvCxnSpPr>
          <p:nvPr/>
        </p:nvCxnSpPr>
        <p:spPr>
          <a:xfrm rot="5400000" flipH="1" flipV="1">
            <a:off x="1964513" y="2964653"/>
            <a:ext cx="2071702" cy="114300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71868" y="2500306"/>
            <a:ext cx="1928826" cy="107157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571736" y="4857760"/>
            <a:ext cx="857256" cy="47047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5400000" flipH="1" flipV="1">
            <a:off x="3107521" y="4321975"/>
            <a:ext cx="1357322" cy="71438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143372" y="4000504"/>
            <a:ext cx="1000132" cy="57150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5400000" flipH="1" flipV="1">
            <a:off x="4964909" y="3964785"/>
            <a:ext cx="785818" cy="428628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2"/>
            <a:endCxn id="5" idx="6"/>
          </p:cNvCxnSpPr>
          <p:nvPr/>
        </p:nvCxnSpPr>
        <p:spPr>
          <a:xfrm rot="10800000" flipV="1">
            <a:off x="2571736" y="3643314"/>
            <a:ext cx="2928958" cy="1071570"/>
          </a:xfrm>
          <a:prstGeom prst="line">
            <a:avLst/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643050"/>
            <a:ext cx="49053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4286256"/>
            <a:ext cx="42862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5429264"/>
            <a:ext cx="45815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Results</a:t>
            </a:r>
            <a:endParaRPr lang="en-US"/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de-DE"/>
              <a:t> </a:t>
            </a:r>
            <a:endParaRPr lang="en-US"/>
          </a:p>
        </p:txBody>
      </p:sp>
      <p:pic>
        <p:nvPicPr>
          <p:cNvPr id="279556" name="Picture 4" descr="head_fla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500" y="3840163"/>
            <a:ext cx="230663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 descr="he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8500" y="1752600"/>
            <a:ext cx="2590800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8" name="Picture 6" descr="pig_fla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9813" y="3659188"/>
            <a:ext cx="245586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9" name="Picture 7" descr="pi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9175" y="2020888"/>
            <a:ext cx="26447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0" name="Picture 8" descr="eight_fla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0125" y="3951288"/>
            <a:ext cx="2062163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62" name="Picture 10" descr="eight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68700" y="2143125"/>
            <a:ext cx="2033588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070725" cy="5762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smtClean="0"/>
              <a:t>Extension to the spherical setting</a:t>
            </a:r>
            <a:r>
              <a:rPr lang="en-US" smtClean="0"/>
              <a:t>  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276350"/>
            <a:ext cx="8001000" cy="4819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Spherical parameterization is a highly challenging nonlinear problem in </a:t>
            </a:r>
            <a:r>
              <a:rPr lang="en-US" sz="2400" u="sng" smtClean="0"/>
              <a:t>Cartesian coordinates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In curvilinear coordinate the problem becomes two dimensional</a:t>
            </a:r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400" smtClean="0"/>
              <a:t>S2\{poles} can be represented as: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smtClean="0"/>
              <a:t>                         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2841625" y="4305300"/>
          <a:ext cx="3460750" cy="539750"/>
        </p:xfrm>
        <a:graphic>
          <a:graphicData uri="http://schemas.openxmlformats.org/presentationml/2006/ole">
            <p:oleObj spid="_x0000_s69634" name="Equation" r:id="rId4" imgW="1384200" imgH="215640" progId="Equation.3">
              <p:embed/>
            </p:oleObj>
          </a:graphicData>
        </a:graphic>
      </p:graphicFrame>
      <p:pic>
        <p:nvPicPr>
          <p:cNvPr id="11269" name="Picture 6" descr="SphericalCoordinat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335338"/>
            <a:ext cx="2152650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Initial solution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/>
          </a:p>
          <a:p>
            <a:pPr eaLnBrk="1" hangingPunct="1"/>
            <a:r>
              <a:rPr lang="en-US" smtClean="0"/>
              <a:t>Minimize harmonic energy of the mapping to the domain</a:t>
            </a:r>
          </a:p>
          <a:p>
            <a:pPr eaLnBrk="1" hangingPunct="1"/>
            <a:endParaRPr lang="en-US" smtClean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60450" y="3373438"/>
            <a:ext cx="7466013" cy="2538412"/>
            <a:chOff x="648" y="2575"/>
            <a:chExt cx="4703" cy="1599"/>
          </a:xfrm>
        </p:grpSpPr>
        <p:pic>
          <p:nvPicPr>
            <p:cNvPr id="12294" name="Picture 7" descr="manheadCutf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8" y="2575"/>
              <a:ext cx="1067" cy="13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8" descr="manheadUVC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90" y="2618"/>
              <a:ext cx="2461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6" name="AutoShape 9"/>
            <p:cNvSpPr>
              <a:spLocks noChangeArrowheads="1"/>
            </p:cNvSpPr>
            <p:nvPr/>
          </p:nvSpPr>
          <p:spPr bwMode="auto">
            <a:xfrm>
              <a:off x="1985" y="3136"/>
              <a:ext cx="517" cy="258"/>
            </a:xfrm>
            <a:prstGeom prst="rightArrow">
              <a:avLst>
                <a:gd name="adj1" fmla="val 50000"/>
                <a:gd name="adj2" fmla="val 50097"/>
              </a:avLst>
            </a:prstGeom>
            <a:solidFill>
              <a:srgbClr val="66FF33">
                <a:alpha val="70195"/>
              </a:srgbClr>
            </a:solidFill>
            <a:ln w="38100">
              <a:solidFill>
                <a:srgbClr val="80808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graphicFrame>
          <p:nvGraphicFramePr>
            <p:cNvPr id="12290" name="Object 10"/>
            <p:cNvGraphicFramePr>
              <a:graphicFrameLocks noChangeAspect="1"/>
            </p:cNvGraphicFramePr>
            <p:nvPr/>
          </p:nvGraphicFramePr>
          <p:xfrm>
            <a:off x="3020" y="3869"/>
            <a:ext cx="2246" cy="305"/>
          </p:xfrm>
          <a:graphic>
            <a:graphicData uri="http://schemas.openxmlformats.org/presentationml/2006/ole">
              <p:oleObj spid="_x0000_s70658" name="Equation" r:id="rId6" imgW="1587240" imgH="21564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Curvilinear representation  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200" smtClean="0"/>
          </a:p>
          <a:p>
            <a:pPr eaLnBrk="1" hangingPunct="1">
              <a:lnSpc>
                <a:spcPct val="80000"/>
              </a:lnSpc>
            </a:pPr>
            <a:endParaRPr lang="en-US" sz="1200" smtClean="0"/>
          </a:p>
          <a:p>
            <a:pPr eaLnBrk="1" hangingPunct="1">
              <a:lnSpc>
                <a:spcPct val="80000"/>
              </a:lnSpc>
            </a:pPr>
            <a:endParaRPr lang="en-US" sz="1200" smtClean="0"/>
          </a:p>
          <a:p>
            <a:pPr eaLnBrk="1" hangingPunct="1">
              <a:lnSpc>
                <a:spcPct val="80000"/>
              </a:lnSpc>
            </a:pPr>
            <a:endParaRPr lang="en-US" sz="1200" smtClean="0"/>
          </a:p>
          <a:p>
            <a:pPr eaLnBrk="1" hangingPunct="1">
              <a:lnSpc>
                <a:spcPct val="80000"/>
              </a:lnSpc>
            </a:pPr>
            <a:endParaRPr lang="en-US" sz="1200" smtClean="0"/>
          </a:p>
          <a:p>
            <a:pPr eaLnBrk="1" hangingPunct="1">
              <a:lnSpc>
                <a:spcPct val="80000"/>
              </a:lnSpc>
            </a:pPr>
            <a:endParaRPr lang="en-US" sz="12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200" smtClean="0"/>
              <a:t>                         </a:t>
            </a:r>
          </a:p>
        </p:txBody>
      </p:sp>
      <p:pic>
        <p:nvPicPr>
          <p:cNvPr id="13317" name="Picture 4" descr="manheadUVC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413" y="2111375"/>
            <a:ext cx="3494087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5"/>
          <p:cNvGraphicFramePr>
            <a:graphicFrameLocks noChangeAspect="1"/>
          </p:cNvGraphicFramePr>
          <p:nvPr/>
        </p:nvGraphicFramePr>
        <p:xfrm>
          <a:off x="5003800" y="1585913"/>
          <a:ext cx="3149600" cy="431800"/>
        </p:xfrm>
        <a:graphic>
          <a:graphicData uri="http://schemas.openxmlformats.org/presentationml/2006/ole">
            <p:oleObj spid="_x0000_s71682" name="Equation" r:id="rId5" imgW="1574640" imgH="215640" progId="Equation.3">
              <p:embed/>
            </p:oleObj>
          </a:graphicData>
        </a:graphic>
      </p:graphicFrame>
      <p:pic>
        <p:nvPicPr>
          <p:cNvPr id="13318" name="Picture 6" descr="magritt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7863" y="1697038"/>
            <a:ext cx="29432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4572000" y="3921125"/>
            <a:ext cx="45720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en-US" sz="1400"/>
              <a:t>This is not a sphere but a representation of a sphere</a:t>
            </a:r>
            <a:endParaRPr lang="en-US"/>
          </a:p>
        </p:txBody>
      </p:sp>
      <p:sp>
        <p:nvSpPr>
          <p:cNvPr id="13320" name="Text Box 12"/>
          <p:cNvSpPr txBox="1">
            <a:spLocks noChangeArrowheads="1"/>
          </p:cNvSpPr>
          <p:nvPr/>
        </p:nvSpPr>
        <p:spPr bwMode="auto">
          <a:xfrm>
            <a:off x="227013" y="3924300"/>
            <a:ext cx="38814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None/>
            </a:pPr>
            <a:r>
              <a:rPr lang="en-US" sz="1400"/>
              <a:t>This is not a pipe but a representation of a pipe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Spherical distortion reduction</a:t>
            </a:r>
          </a:p>
        </p:txBody>
      </p:sp>
      <p:sp>
        <p:nvSpPr>
          <p:cNvPr id="143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Initial step might induce high distortion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Distortion can be reduced using a quasi-harmonic along with the following spherical distortion measure</a:t>
            </a:r>
          </a:p>
        </p:txBody>
      </p:sp>
      <p:sp>
        <p:nvSpPr>
          <p:cNvPr id="14346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de-DE" sz="2400" smtClean="0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72050" y="4171950"/>
            <a:ext cx="2667000" cy="1290638"/>
            <a:chOff x="2880" y="1953"/>
            <a:chExt cx="1680" cy="813"/>
          </a:xfrm>
        </p:grpSpPr>
        <p:pic>
          <p:nvPicPr>
            <p:cNvPr id="14355" name="Picture 10" descr="homerUVQ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1953"/>
              <a:ext cx="1680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742238" y="4171950"/>
            <a:ext cx="1341437" cy="1344613"/>
            <a:chOff x="4853" y="1953"/>
            <a:chExt cx="845" cy="847"/>
          </a:xfrm>
        </p:grpSpPr>
        <p:pic>
          <p:nvPicPr>
            <p:cNvPr id="14354" name="Picture 11" descr="homerS2f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53" y="1953"/>
              <a:ext cx="845" cy="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9" name="Picture 8" descr="homerUVC_S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7163" y="1984375"/>
            <a:ext cx="1290637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968875" y="1984375"/>
            <a:ext cx="2667000" cy="1290638"/>
            <a:chOff x="2974" y="1250"/>
            <a:chExt cx="1680" cy="813"/>
          </a:xfrm>
        </p:grpSpPr>
        <p:pic>
          <p:nvPicPr>
            <p:cNvPr id="14353" name="Picture 9" descr="homerUVC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4" y="1250"/>
              <a:ext cx="1680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4339" name="Object 16"/>
          <p:cNvGraphicFramePr>
            <a:graphicFrameLocks noChangeAspect="1"/>
          </p:cNvGraphicFramePr>
          <p:nvPr/>
        </p:nvGraphicFramePr>
        <p:xfrm>
          <a:off x="1858963" y="5138738"/>
          <a:ext cx="1666875" cy="1109662"/>
        </p:xfrm>
        <a:graphic>
          <a:graphicData uri="http://schemas.openxmlformats.org/presentationml/2006/ole">
            <p:oleObj spid="_x0000_s72706" name="Equation" r:id="rId8" imgW="1104840" imgH="736560" progId="Equation.3">
              <p:embed/>
            </p:oleObj>
          </a:graphicData>
        </a:graphic>
      </p:graphicFrame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4044950" y="1622425"/>
            <a:ext cx="900113" cy="1717675"/>
            <a:chOff x="624" y="1422"/>
            <a:chExt cx="877" cy="1674"/>
          </a:xfrm>
        </p:grpSpPr>
        <p:pic>
          <p:nvPicPr>
            <p:cNvPr id="14352" name="Picture 23" descr="homerCut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1422"/>
              <a:ext cx="877" cy="1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Results</a:t>
            </a:r>
          </a:p>
        </p:txBody>
      </p:sp>
      <p:sp>
        <p:nvSpPr>
          <p:cNvPr id="8192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de-DE" sz="2400" smtClean="0"/>
          </a:p>
        </p:txBody>
      </p:sp>
      <p:sp>
        <p:nvSpPr>
          <p:cNvPr id="8192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de-DE" sz="2400" smtClean="0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" y="1752600"/>
            <a:ext cx="4114800" cy="2459038"/>
            <a:chOff x="288" y="1104"/>
            <a:chExt cx="5129" cy="3065"/>
          </a:xfrm>
        </p:grpSpPr>
        <p:pic>
          <p:nvPicPr>
            <p:cNvPr id="81933" name="Picture 9" descr="turtleCuta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88" y="1152"/>
              <a:ext cx="1938" cy="1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4" name="Picture 10" descr="turtleCutc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4" y="1104"/>
              <a:ext cx="1877" cy="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5" name="Picture 11" descr="turtleS2fb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" y="2544"/>
              <a:ext cx="1625" cy="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6" name="Picture 12" descr="turtleS2fc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2" y="2496"/>
              <a:ext cx="1625" cy="1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7" name="Picture 13" descr="turtleS2fd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7" y="2544"/>
              <a:ext cx="1625" cy="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65675" y="1487488"/>
            <a:ext cx="4013200" cy="2654300"/>
            <a:chOff x="432" y="642"/>
            <a:chExt cx="4976" cy="3292"/>
          </a:xfrm>
        </p:grpSpPr>
        <p:pic>
          <p:nvPicPr>
            <p:cNvPr id="81927" name="Picture 15" descr="camelCut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" y="642"/>
              <a:ext cx="1226" cy="1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8" name="Picture 16" descr="camelS2f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125" y="738"/>
              <a:ext cx="1510" cy="1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9" name="Picture 17" descr="camelS2f_back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2" y="738"/>
              <a:ext cx="1512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0" name="Picture 18" descr="cowCut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" y="2366"/>
              <a:ext cx="1430" cy="1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1" name="Picture 19" descr="cowS2f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49" y="2270"/>
              <a:ext cx="1662" cy="1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32" name="Picture 20" descr="cowS2f_back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44" y="2270"/>
              <a:ext cx="1664" cy="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mathematical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buildings (Math is dry :)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214554"/>
            <a:ext cx="378621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mathematical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529032" y="1209672"/>
            <a:ext cx="20383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643306" y="2928934"/>
            <a:ext cx="3786214" cy="2214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mathematical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529032" y="1209672"/>
            <a:ext cx="20383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500694" y="2928934"/>
            <a:ext cx="1928826" cy="22145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mathematical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529032" y="1209672"/>
            <a:ext cx="203835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1358</Words>
  <Application>Microsoft Macintosh PowerPoint</Application>
  <PresentationFormat>Présentation à l'écran (4:3)</PresentationFormat>
  <Paragraphs>387</Paragraphs>
  <Slides>57</Slides>
  <Notes>20</Notes>
  <HiddenSlides>0</HiddenSlides>
  <MMClips>0</MMClips>
  <ScaleCrop>false</ScaleCrop>
  <HeadingPairs>
    <vt:vector size="6" baseType="variant">
      <vt:variant>
        <vt:lpstr>Modèle de conception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9" baseType="lpstr">
      <vt:lpstr>Office Theme</vt:lpstr>
      <vt:lpstr>Equation</vt:lpstr>
      <vt:lpstr>Some aspects of surface mapping</vt:lpstr>
      <vt:lpstr>About me!</vt:lpstr>
      <vt:lpstr>Research activity</vt:lpstr>
      <vt:lpstr>Warm up</vt:lpstr>
      <vt:lpstr>What is a distance?</vt:lpstr>
      <vt:lpstr>A mathematical view</vt:lpstr>
      <vt:lpstr>A mathematical view</vt:lpstr>
      <vt:lpstr>A mathematical view</vt:lpstr>
      <vt:lpstr>A mathematical view</vt:lpstr>
      <vt:lpstr>A mathematical view</vt:lpstr>
      <vt:lpstr>Diapositive 11</vt:lpstr>
      <vt:lpstr>Carpenter vs. Tailor </vt:lpstr>
      <vt:lpstr>Through a tailor’s eye!</vt:lpstr>
      <vt:lpstr> Painters </vt:lpstr>
      <vt:lpstr>Painters at work!</vt:lpstr>
      <vt:lpstr>Diapositive 16</vt:lpstr>
      <vt:lpstr>How maps used to be made?</vt:lpstr>
      <vt:lpstr>Diapositive 18</vt:lpstr>
      <vt:lpstr>Measuring curved surfaces</vt:lpstr>
      <vt:lpstr>Modern distance measurements</vt:lpstr>
      <vt:lpstr>Demo Time of Flight (ToF) camera</vt:lpstr>
      <vt:lpstr>Computer Graphics</vt:lpstr>
      <vt:lpstr>Data representation</vt:lpstr>
      <vt:lpstr>Mesh representation</vt:lpstr>
      <vt:lpstr>Motivation</vt:lpstr>
      <vt:lpstr>Surface Parameterization</vt:lpstr>
      <vt:lpstr>Surface Parameterization</vt:lpstr>
      <vt:lpstr>Surface parameterization</vt:lpstr>
      <vt:lpstr>Back to the drawing board</vt:lpstr>
      <vt:lpstr>Challenge!</vt:lpstr>
      <vt:lpstr>Angle based approach</vt:lpstr>
      <vt:lpstr>Angle based approach</vt:lpstr>
      <vt:lpstr>Angle based approach</vt:lpstr>
      <vt:lpstr>Summary of validity requirements</vt:lpstr>
      <vt:lpstr>Problem formulation</vt:lpstr>
      <vt:lpstr>Results</vt:lpstr>
      <vt:lpstr>Timing and error comparison</vt:lpstr>
      <vt:lpstr>A second approach</vt:lpstr>
      <vt:lpstr>A second approach</vt:lpstr>
      <vt:lpstr>      Choosing the right weights!</vt:lpstr>
      <vt:lpstr>Challenges</vt:lpstr>
      <vt:lpstr>Key observation:</vt:lpstr>
      <vt:lpstr>Beyond preserving angles</vt:lpstr>
      <vt:lpstr>Example:</vt:lpstr>
      <vt:lpstr>          Comparison</vt:lpstr>
      <vt:lpstr>Applications</vt:lpstr>
      <vt:lpstr>Human organ mapping</vt:lpstr>
      <vt:lpstr>Human organ mapping</vt:lpstr>
      <vt:lpstr>Diapositive 49</vt:lpstr>
      <vt:lpstr>Diapositive 50</vt:lpstr>
      <vt:lpstr>Diapositive 51</vt:lpstr>
      <vt:lpstr>Results</vt:lpstr>
      <vt:lpstr>Extension to the spherical setting  </vt:lpstr>
      <vt:lpstr>Initial solution</vt:lpstr>
      <vt:lpstr>Curvilinear representation  </vt:lpstr>
      <vt:lpstr>Spherical distortion reduction</vt:lpstr>
      <vt:lpstr>Results</vt:lpstr>
    </vt:vector>
  </TitlesOfParts>
  <Company>Drexel 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Toaster </dc:creator>
  <cp:lastModifiedBy>Véronique Poirel</cp:lastModifiedBy>
  <cp:revision>153</cp:revision>
  <dcterms:created xsi:type="dcterms:W3CDTF">2011-06-30T09:07:24Z</dcterms:created>
  <dcterms:modified xsi:type="dcterms:W3CDTF">2011-06-30T09:07:48Z</dcterms:modified>
</cp:coreProperties>
</file>