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40"/>
  </p:notesMasterIdLst>
  <p:handoutMasterIdLst>
    <p:handoutMasterId r:id="rId41"/>
  </p:handoutMasterIdLst>
  <p:sldIdLst>
    <p:sldId id="295" r:id="rId2"/>
    <p:sldId id="308" r:id="rId3"/>
    <p:sldId id="298" r:id="rId4"/>
    <p:sldId id="297" r:id="rId5"/>
    <p:sldId id="300" r:id="rId6"/>
    <p:sldId id="301" r:id="rId7"/>
    <p:sldId id="305" r:id="rId8"/>
    <p:sldId id="302" r:id="rId9"/>
    <p:sldId id="256" r:id="rId10"/>
    <p:sldId id="257" r:id="rId11"/>
    <p:sldId id="275" r:id="rId12"/>
    <p:sldId id="268" r:id="rId13"/>
    <p:sldId id="276" r:id="rId14"/>
    <p:sldId id="290" r:id="rId15"/>
    <p:sldId id="271" r:id="rId16"/>
    <p:sldId id="261" r:id="rId17"/>
    <p:sldId id="259" r:id="rId18"/>
    <p:sldId id="260" r:id="rId19"/>
    <p:sldId id="292" r:id="rId20"/>
    <p:sldId id="272" r:id="rId21"/>
    <p:sldId id="286" r:id="rId22"/>
    <p:sldId id="277" r:id="rId23"/>
    <p:sldId id="264" r:id="rId24"/>
    <p:sldId id="279" r:id="rId25"/>
    <p:sldId id="280" r:id="rId26"/>
    <p:sldId id="287" r:id="rId27"/>
    <p:sldId id="289" r:id="rId28"/>
    <p:sldId id="284" r:id="rId29"/>
    <p:sldId id="293" r:id="rId30"/>
    <p:sldId id="281" r:id="rId31"/>
    <p:sldId id="294" r:id="rId32"/>
    <p:sldId id="269" r:id="rId33"/>
    <p:sldId id="291" r:id="rId34"/>
    <p:sldId id="267" r:id="rId35"/>
    <p:sldId id="307" r:id="rId36"/>
    <p:sldId id="306" r:id="rId37"/>
    <p:sldId id="303" r:id="rId38"/>
    <p:sldId id="304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45" autoAdjust="0"/>
    <p:restoredTop sz="94663" autoAdjust="0"/>
  </p:normalViewPr>
  <p:slideViewPr>
    <p:cSldViewPr>
      <p:cViewPr varScale="1">
        <p:scale>
          <a:sx n="65" d="100"/>
          <a:sy n="65" d="100"/>
        </p:scale>
        <p:origin x="-130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143B52-6797-4802-BBF5-58112538F105}" type="datetimeFigureOut">
              <a:rPr lang="en-US" smtClean="0"/>
              <a:pPr/>
              <a:t>4/10/2012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68B3AC-73FC-4DDA-B3F5-4964F39774B8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2830915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BC4AC2-44E0-4CC2-8238-BE6ACFA09F83}" type="datetimeFigureOut">
              <a:rPr lang="en-US" smtClean="0"/>
              <a:pPr/>
              <a:t>4/10/2012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63A3BB-926E-4909-BB8E-EE8E5B68FC30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9068778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fr-FR">
              <a:latin typeface="Arial" charset="0"/>
              <a:ea typeface="MS PGothic" charset="0"/>
            </a:endParaRPr>
          </a:p>
        </p:txBody>
      </p:sp>
      <p:sp>
        <p:nvSpPr>
          <p:cNvPr id="2253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78D55012-2E11-0845-9E0A-EF9EBBC9A8B6}" type="slidenum">
              <a:rPr lang="fr-CA">
                <a:latin typeface="Arial" charset="0"/>
              </a:rPr>
              <a:pPr eaLnBrk="1" hangingPunct="1"/>
              <a:t>4</a:t>
            </a:fld>
            <a:endParaRPr lang="fr-CA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fr-FR">
              <a:latin typeface="Arial" charset="0"/>
              <a:ea typeface="MS PGothic" charset="0"/>
            </a:endParaRPr>
          </a:p>
        </p:txBody>
      </p:sp>
      <p:sp>
        <p:nvSpPr>
          <p:cNvPr id="2458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E28AC6DA-CB98-5441-B4AD-C084E87E6445}" type="slidenum">
              <a:rPr lang="fr-CA">
                <a:latin typeface="Arial" charset="0"/>
              </a:rPr>
              <a:pPr eaLnBrk="1" hangingPunct="1"/>
              <a:t>38</a:t>
            </a:fld>
            <a:endParaRPr lang="fr-CA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A6658-1988-4740-852C-201C57392ADA}" type="datetime1">
              <a:rPr lang="en-US" smtClean="0"/>
              <a:pPr/>
              <a:t>4/10/2012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2F8C3-7C2F-4994-B430-BAA392CBB4D5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843A1-65B4-4CAB-8EED-1BF9313362A5}" type="datetime1">
              <a:rPr lang="en-US" smtClean="0"/>
              <a:pPr/>
              <a:t>4/10/2012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2F8C3-7C2F-4994-B430-BAA392CBB4D5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4114A-181E-4780-831C-64ADFEE8E14C}" type="datetime1">
              <a:rPr lang="en-US" smtClean="0"/>
              <a:pPr/>
              <a:t>4/10/2012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2F8C3-7C2F-4994-B430-BAA392CBB4D5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A84E3-0AFC-4449-90AE-21E77733C619}" type="datetime1">
              <a:rPr lang="en-US" smtClean="0"/>
              <a:pPr/>
              <a:t>4/10/2012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2F8C3-7C2F-4994-B430-BAA392CBB4D5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FCE1A-17AE-4E6B-94CC-178A3638F0D7}" type="datetime1">
              <a:rPr lang="en-US" smtClean="0"/>
              <a:pPr/>
              <a:t>4/10/2012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2F8C3-7C2F-4994-B430-BAA392CBB4D5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0F781-0140-41E9-8AFF-E024F289812D}" type="datetime1">
              <a:rPr lang="en-US" smtClean="0"/>
              <a:pPr/>
              <a:t>4/10/2012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2F8C3-7C2F-4994-B430-BAA392CBB4D5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70DEE-D302-4B65-853D-DB38F35AAC09}" type="datetime1">
              <a:rPr lang="en-US" smtClean="0"/>
              <a:pPr/>
              <a:t>4/10/2012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2F8C3-7C2F-4994-B430-BAA392CBB4D5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58A2D-9D78-4E17-A4AF-D469271EC2BA}" type="datetime1">
              <a:rPr lang="en-US" smtClean="0"/>
              <a:pPr/>
              <a:t>4/10/2012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2F8C3-7C2F-4994-B430-BAA392CBB4D5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181DB-8614-4780-99CA-DD2FE06CA056}" type="datetime1">
              <a:rPr lang="en-US" smtClean="0"/>
              <a:pPr/>
              <a:t>4/10/2012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2F8C3-7C2F-4994-B430-BAA392CBB4D5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C093F-746D-4101-B8D8-44886E34BDBB}" type="datetime1">
              <a:rPr lang="en-US" smtClean="0"/>
              <a:pPr/>
              <a:t>4/10/2012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2F8C3-7C2F-4994-B430-BAA392CBB4D5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00E46-FF78-475B-82C2-547F3D364155}" type="datetime1">
              <a:rPr lang="en-US" smtClean="0"/>
              <a:pPr/>
              <a:t>4/10/2012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E02F8C3-7C2F-4994-B430-BAA392CBB4D5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E07CB32-AF4A-4B6A-90D0-AEF29343D0DE}" type="datetime1">
              <a:rPr lang="en-US" smtClean="0"/>
              <a:pPr/>
              <a:t>4/10/2012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E02F8C3-7C2F-4994-B430-BAA392CBB4D5}" type="slidenum">
              <a:rPr lang="en-US" smtClean="0"/>
              <a:pPr/>
              <a:t>‹N°›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image" Target="../media/image8.gif"/><Relationship Id="rId7" Type="http://schemas.openxmlformats.org/officeDocument/2006/relationships/image" Target="../media/image12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5" Type="http://schemas.openxmlformats.org/officeDocument/2006/relationships/image" Target="../media/image10.gif"/><Relationship Id="rId4" Type="http://schemas.openxmlformats.org/officeDocument/2006/relationships/image" Target="../media/image9.gif"/><Relationship Id="rId9" Type="http://schemas.openxmlformats.org/officeDocument/2006/relationships/image" Target="../media/image14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image" Target="../media/image7.gif"/><Relationship Id="rId7" Type="http://schemas.openxmlformats.org/officeDocument/2006/relationships/image" Target="../media/image11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10" Type="http://schemas.openxmlformats.org/officeDocument/2006/relationships/image" Target="../media/image14.gif"/><Relationship Id="rId4" Type="http://schemas.openxmlformats.org/officeDocument/2006/relationships/image" Target="../media/image8.gif"/><Relationship Id="rId9" Type="http://schemas.openxmlformats.org/officeDocument/2006/relationships/image" Target="../media/image13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ureka.ntic.org/" TargetMode="External"/><Relationship Id="rId2" Type="http://schemas.openxmlformats.org/officeDocument/2006/relationships/hyperlink" Target="http://www.licef.ca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gif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11" Type="http://schemas.openxmlformats.org/officeDocument/2006/relationships/image" Target="../media/image48.gif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gif"/><Relationship Id="rId9" Type="http://schemas.openxmlformats.org/officeDocument/2006/relationships/image" Target="../media/image46.gi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1628800"/>
            <a:ext cx="7851648" cy="1828800"/>
          </a:xfrm>
        </p:spPr>
        <p:txBody>
          <a:bodyPr>
            <a:normAutofit fontScale="90000"/>
          </a:bodyPr>
          <a:lstStyle/>
          <a:p>
            <a:r>
              <a:rPr lang="fr-CA" dirty="0" smtClean="0"/>
              <a:t/>
            </a:r>
            <a:br>
              <a:rPr lang="fr-CA" dirty="0" smtClean="0"/>
            </a:br>
            <a:r>
              <a:rPr lang="fr-CA" dirty="0"/>
              <a:t> </a:t>
            </a:r>
            <a:r>
              <a:rPr lang="fr-CA" sz="5400" dirty="0" smtClean="0"/>
              <a:t>Projet </a:t>
            </a:r>
            <a:r>
              <a:rPr lang="fr-CA" dirty="0" smtClean="0"/>
              <a:t>BRER</a:t>
            </a:r>
            <a:br>
              <a:rPr lang="fr-CA" dirty="0" smtClean="0"/>
            </a:br>
            <a:r>
              <a:rPr lang="fr-CA" sz="3100" dirty="0" smtClean="0"/>
              <a:t>Banque de ressources éducatives en réseau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3717032"/>
            <a:ext cx="7854696" cy="1752600"/>
          </a:xfrm>
        </p:spPr>
        <p:txBody>
          <a:bodyPr/>
          <a:lstStyle/>
          <a:p>
            <a:r>
              <a:rPr lang="fr-CA" dirty="0" smtClean="0"/>
              <a:t>Présentation au </a:t>
            </a:r>
            <a:r>
              <a:rPr lang="fr-CA" dirty="0" smtClean="0"/>
              <a:t>comité  du </a:t>
            </a:r>
            <a:r>
              <a:rPr lang="fr-CA" dirty="0" smtClean="0"/>
              <a:t>projet </a:t>
            </a:r>
            <a:r>
              <a:rPr lang="fr-CA" dirty="0" err="1" smtClean="0"/>
              <a:t>Fuscia</a:t>
            </a:r>
            <a:endParaRPr lang="fr-CA" dirty="0" smtClean="0"/>
          </a:p>
          <a:p>
            <a:r>
              <a:rPr lang="fr-CA" dirty="0" smtClean="0"/>
              <a:t>12 avril 2012</a:t>
            </a:r>
            <a:endParaRPr lang="en-US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5589240"/>
            <a:ext cx="2016224" cy="86409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7864" y="5618514"/>
            <a:ext cx="1872208" cy="90683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755576" y="4941168"/>
            <a:ext cx="24416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dirty="0" smtClean="0"/>
              <a:t>Centre de recherche</a:t>
            </a:r>
          </a:p>
          <a:p>
            <a:pPr algn="ctr"/>
            <a:r>
              <a:rPr lang="fr-FR" sz="2000" dirty="0" smtClean="0"/>
              <a:t>LICEF</a:t>
            </a:r>
            <a:endParaRPr lang="fr-FR" sz="2000" dirty="0"/>
          </a:p>
        </p:txBody>
      </p:sp>
      <p:sp>
        <p:nvSpPr>
          <p:cNvPr id="9" name="ZoneTexte 8"/>
          <p:cNvSpPr txBox="1"/>
          <p:nvPr/>
        </p:nvSpPr>
        <p:spPr>
          <a:xfrm>
            <a:off x="3203849" y="4941168"/>
            <a:ext cx="2520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Vitrine </a:t>
            </a:r>
            <a:r>
              <a:rPr lang="fr-FR" sz="2000" dirty="0" smtClean="0"/>
              <a:t>te</a:t>
            </a:r>
            <a:r>
              <a:rPr lang="fr-FR" sz="2000" dirty="0" smtClean="0"/>
              <a:t>chnologie - </a:t>
            </a:r>
            <a:endParaRPr lang="fr-FR" sz="2000" dirty="0" smtClean="0"/>
          </a:p>
          <a:p>
            <a:pPr algn="ctr"/>
            <a:r>
              <a:rPr lang="fr-FR" sz="2000" dirty="0" smtClean="0"/>
              <a:t>é</a:t>
            </a:r>
            <a:r>
              <a:rPr lang="fr-FR" sz="2000" dirty="0" smtClean="0"/>
              <a:t>ducation</a:t>
            </a:r>
            <a:endParaRPr lang="fr-FR" sz="2000" dirty="0"/>
          </a:p>
        </p:txBody>
      </p:sp>
      <p:pic>
        <p:nvPicPr>
          <p:cNvPr id="10" name="Placeholder" descr="Cover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980728"/>
            <a:ext cx="2520280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878286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Comète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916832"/>
            <a:ext cx="8208912" cy="4389120"/>
          </a:xfrm>
        </p:spPr>
        <p:txBody>
          <a:bodyPr>
            <a:normAutofit/>
          </a:bodyPr>
          <a:lstStyle/>
          <a:p>
            <a:r>
              <a:rPr lang="fr-FR" sz="2400" dirty="0" smtClean="0"/>
              <a:t>Une application logicielle permettant de trouver, agréger, organiser en collection et diffuser le patrimoine numérique des institutions d'enseignement et autres intervenants des systèmes d'éducation</a:t>
            </a:r>
          </a:p>
          <a:p>
            <a:r>
              <a:rPr lang="fr-FR" sz="2400" dirty="0" smtClean="0"/>
              <a:t>Construite à partir des </a:t>
            </a:r>
            <a:r>
              <a:rPr lang="fr-FR" sz="2400" dirty="0" smtClean="0"/>
              <a:t>projets : Eurêka</a:t>
            </a:r>
            <a:r>
              <a:rPr lang="fr-FR" sz="2400" dirty="0" smtClean="0"/>
              <a:t>, </a:t>
            </a:r>
            <a:r>
              <a:rPr lang="fr-FR" sz="2400" dirty="0" smtClean="0"/>
              <a:t>Paloma et </a:t>
            </a:r>
            <a:r>
              <a:rPr lang="fr-FR" sz="2400" dirty="0" smtClean="0"/>
              <a:t>ORI-OAI</a:t>
            </a:r>
          </a:p>
          <a:p>
            <a:r>
              <a:rPr lang="fr-FR" sz="2400" dirty="0" smtClean="0"/>
              <a:t>Sur de nouvelles bases associatives entre métadonnées</a:t>
            </a:r>
          </a:p>
          <a:p>
            <a:r>
              <a:rPr lang="fr-FR" sz="2400" dirty="0" smtClean="0"/>
              <a:t>Projet «open source» en développement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Problématique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9752" y="2060848"/>
            <a:ext cx="6624736" cy="4263752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fr-CA" sz="2800" dirty="0" smtClean="0"/>
              <a:t>Référentiels contenant de nombreux formats</a:t>
            </a:r>
          </a:p>
          <a:p>
            <a:pPr>
              <a:lnSpc>
                <a:spcPct val="120000"/>
              </a:lnSpc>
            </a:pPr>
            <a:r>
              <a:rPr lang="fr-CA" sz="2800" dirty="0" smtClean="0"/>
              <a:t>Référentiels et dépôts accessibles selon différents protocoles</a:t>
            </a:r>
          </a:p>
          <a:p>
            <a:pPr>
              <a:lnSpc>
                <a:spcPct val="120000"/>
              </a:lnSpc>
            </a:pPr>
            <a:r>
              <a:rPr lang="fr-CA" sz="2800" dirty="0" smtClean="0"/>
              <a:t>Métadonnées valides ?</a:t>
            </a:r>
          </a:p>
          <a:p>
            <a:pPr>
              <a:lnSpc>
                <a:spcPct val="120000"/>
              </a:lnSpc>
            </a:pPr>
            <a:r>
              <a:rPr lang="fr-CA" sz="2800" dirty="0" smtClean="0"/>
              <a:t>Utilisation de multiples vocabulaires ? Lesquels ?</a:t>
            </a:r>
          </a:p>
          <a:p>
            <a:pPr>
              <a:lnSpc>
                <a:spcPct val="120000"/>
              </a:lnSpc>
            </a:pPr>
            <a:r>
              <a:rPr lang="fr-CA" sz="2800" dirty="0" smtClean="0"/>
              <a:t>L’indexation, même bien faite, est-elle finalement utile au niveau des recherches de ressources ?</a:t>
            </a:r>
          </a:p>
          <a:p>
            <a:pPr>
              <a:buNone/>
            </a:pPr>
            <a:endParaRPr lang="fr-CA" dirty="0" smtClean="0"/>
          </a:p>
          <a:p>
            <a:pPr algn="ctr">
              <a:buNone/>
            </a:pPr>
            <a:r>
              <a:rPr lang="fr-CA" dirty="0" smtClean="0"/>
              <a:t>	</a:t>
            </a:r>
            <a:r>
              <a:rPr lang="fr-CA" sz="3100" b="1" dirty="0" smtClean="0"/>
              <a:t>Comment gérer, </a:t>
            </a:r>
            <a:r>
              <a:rPr lang="fr-CA" sz="3100" b="1" dirty="0" smtClean="0"/>
              <a:t>organiser et </a:t>
            </a:r>
            <a:r>
              <a:rPr lang="fr-CA" sz="3100" b="1" dirty="0" smtClean="0"/>
              <a:t>exploiter toutes ces métadonnées diversifiées ?</a:t>
            </a:r>
          </a:p>
          <a:p>
            <a:pPr>
              <a:buNone/>
            </a:pPr>
            <a:endParaRPr lang="en-US" dirty="0"/>
          </a:p>
        </p:txBody>
      </p:sp>
      <p:grpSp>
        <p:nvGrpSpPr>
          <p:cNvPr id="58" name="Group 57"/>
          <p:cNvGrpSpPr/>
          <p:nvPr/>
        </p:nvGrpSpPr>
        <p:grpSpPr>
          <a:xfrm>
            <a:off x="539552" y="1988840"/>
            <a:ext cx="1617712" cy="4282008"/>
            <a:chOff x="539552" y="2204864"/>
            <a:chExt cx="1617712" cy="4282008"/>
          </a:xfrm>
        </p:grpSpPr>
        <p:pic>
          <p:nvPicPr>
            <p:cNvPr id="24" name="Picture 3" descr="E:\BRER-documentation\Architecture\Metamodèle\lom.gif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83568" y="2204864"/>
              <a:ext cx="609600" cy="609600"/>
            </a:xfrm>
            <a:prstGeom prst="rect">
              <a:avLst/>
            </a:prstGeom>
            <a:noFill/>
          </p:spPr>
        </p:pic>
        <p:pic>
          <p:nvPicPr>
            <p:cNvPr id="25" name="Picture 4" descr="E:\BRER-documentation\Architecture\Metamodèle\lomfr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47664" y="3212976"/>
              <a:ext cx="609600" cy="609600"/>
            </a:xfrm>
            <a:prstGeom prst="rect">
              <a:avLst/>
            </a:prstGeom>
            <a:noFill/>
          </p:spPr>
        </p:pic>
        <p:pic>
          <p:nvPicPr>
            <p:cNvPr id="26" name="Picture 5" descr="E:\BRER-documentation\Architecture\Metamodèle\ilox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547664" y="4221088"/>
              <a:ext cx="609600" cy="609600"/>
            </a:xfrm>
            <a:prstGeom prst="rect">
              <a:avLst/>
            </a:prstGeom>
            <a:noFill/>
          </p:spPr>
        </p:pic>
        <p:pic>
          <p:nvPicPr>
            <p:cNvPr id="28" name="Picture 7" descr="E:\BRER-documentation\Architecture\Metamodèle\mlr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83568" y="5733256"/>
              <a:ext cx="609600" cy="609600"/>
            </a:xfrm>
            <a:prstGeom prst="rect">
              <a:avLst/>
            </a:prstGeom>
            <a:noFill/>
          </p:spPr>
        </p:pic>
        <p:pic>
          <p:nvPicPr>
            <p:cNvPr id="29" name="Picture 8" descr="E:\BRER-documentation\Architecture\Metamodèle\dc.gi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547664" y="2204864"/>
              <a:ext cx="609600" cy="609600"/>
            </a:xfrm>
            <a:prstGeom prst="rect">
              <a:avLst/>
            </a:prstGeom>
            <a:noFill/>
          </p:spPr>
        </p:pic>
        <p:pic>
          <p:nvPicPr>
            <p:cNvPr id="30" name="Picture 3" descr="E:\BRER-documentation\Architecture\Metamodèle\lom.gif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11560" y="2276872"/>
              <a:ext cx="609600" cy="609600"/>
            </a:xfrm>
            <a:prstGeom prst="rect">
              <a:avLst/>
            </a:prstGeom>
            <a:noFill/>
          </p:spPr>
        </p:pic>
        <p:pic>
          <p:nvPicPr>
            <p:cNvPr id="31" name="Picture 3" descr="E:\BRER-documentation\Architecture\Metamodèle\lom.gif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39552" y="2348880"/>
              <a:ext cx="609600" cy="609600"/>
            </a:xfrm>
            <a:prstGeom prst="rect">
              <a:avLst/>
            </a:prstGeom>
            <a:noFill/>
          </p:spPr>
        </p:pic>
        <p:pic>
          <p:nvPicPr>
            <p:cNvPr id="32" name="Picture 8" descr="E:\BRER-documentation\Architecture\Metamodèle\dc.gi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475656" y="2276872"/>
              <a:ext cx="609600" cy="609600"/>
            </a:xfrm>
            <a:prstGeom prst="rect">
              <a:avLst/>
            </a:prstGeom>
            <a:noFill/>
          </p:spPr>
        </p:pic>
        <p:pic>
          <p:nvPicPr>
            <p:cNvPr id="33" name="Picture 8" descr="E:\BRER-documentation\Architecture\Metamodèle\dc.gi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403648" y="2348880"/>
              <a:ext cx="609600" cy="609600"/>
            </a:xfrm>
            <a:prstGeom prst="rect">
              <a:avLst/>
            </a:prstGeom>
            <a:noFill/>
          </p:spPr>
        </p:pic>
        <p:pic>
          <p:nvPicPr>
            <p:cNvPr id="34" name="Picture 4" descr="E:\BRER-documentation\Architecture\Metamodèle\lomfr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75656" y="3284984"/>
              <a:ext cx="609600" cy="609600"/>
            </a:xfrm>
            <a:prstGeom prst="rect">
              <a:avLst/>
            </a:prstGeom>
            <a:noFill/>
          </p:spPr>
        </p:pic>
        <p:pic>
          <p:nvPicPr>
            <p:cNvPr id="35" name="Picture 4" descr="E:\BRER-documentation\Architecture\Metamodèle\lomfr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03648" y="3356992"/>
              <a:ext cx="609600" cy="609600"/>
            </a:xfrm>
            <a:prstGeom prst="rect">
              <a:avLst/>
            </a:prstGeom>
            <a:noFill/>
          </p:spPr>
        </p:pic>
        <p:pic>
          <p:nvPicPr>
            <p:cNvPr id="38" name="Picture 5" descr="E:\BRER-documentation\Architecture\Metamodèle\ilox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75656" y="4293096"/>
              <a:ext cx="609600" cy="609600"/>
            </a:xfrm>
            <a:prstGeom prst="rect">
              <a:avLst/>
            </a:prstGeom>
            <a:noFill/>
          </p:spPr>
        </p:pic>
        <p:pic>
          <p:nvPicPr>
            <p:cNvPr id="39" name="Picture 5" descr="E:\BRER-documentation\Architecture\Metamodèle\ilox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03648" y="4365104"/>
              <a:ext cx="609600" cy="609600"/>
            </a:xfrm>
            <a:prstGeom prst="rect">
              <a:avLst/>
            </a:prstGeom>
            <a:noFill/>
          </p:spPr>
        </p:pic>
        <p:pic>
          <p:nvPicPr>
            <p:cNvPr id="40" name="Picture 7" descr="E:\BRER-documentation\Architecture\Metamodèle\mlr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11560" y="5805264"/>
              <a:ext cx="609600" cy="609600"/>
            </a:xfrm>
            <a:prstGeom prst="rect">
              <a:avLst/>
            </a:prstGeom>
            <a:noFill/>
          </p:spPr>
        </p:pic>
        <p:pic>
          <p:nvPicPr>
            <p:cNvPr id="41" name="Picture 7" descr="E:\BRER-documentation\Architecture\Metamodèle\mlr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39552" y="5877272"/>
              <a:ext cx="609600" cy="609600"/>
            </a:xfrm>
            <a:prstGeom prst="rect">
              <a:avLst/>
            </a:prstGeom>
            <a:noFill/>
          </p:spPr>
        </p:pic>
        <p:pic>
          <p:nvPicPr>
            <p:cNvPr id="6147" name="Picture 3" descr="E:\BRER-documentation\Architecture\Metamodèle\normetic1.1.gif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83568" y="3212976"/>
              <a:ext cx="609600" cy="609600"/>
            </a:xfrm>
            <a:prstGeom prst="rect">
              <a:avLst/>
            </a:prstGeom>
            <a:noFill/>
          </p:spPr>
        </p:pic>
        <p:pic>
          <p:nvPicPr>
            <p:cNvPr id="49" name="Picture 3" descr="E:\BRER-documentation\Architecture\Metamodèle\normetic1.1.gif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11560" y="3284984"/>
              <a:ext cx="609600" cy="609600"/>
            </a:xfrm>
            <a:prstGeom prst="rect">
              <a:avLst/>
            </a:prstGeom>
            <a:noFill/>
          </p:spPr>
        </p:pic>
        <p:pic>
          <p:nvPicPr>
            <p:cNvPr id="50" name="Picture 3" descr="E:\BRER-documentation\Architecture\Metamodèle\normetic1.1.gif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39552" y="3356992"/>
              <a:ext cx="609600" cy="609600"/>
            </a:xfrm>
            <a:prstGeom prst="rect">
              <a:avLst/>
            </a:prstGeom>
            <a:noFill/>
          </p:spPr>
        </p:pic>
        <p:pic>
          <p:nvPicPr>
            <p:cNvPr id="6148" name="Picture 4" descr="E:\BRER-documentation\Architecture\Metamodèle\normetic1.2.gif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83568" y="4221088"/>
              <a:ext cx="609600" cy="609600"/>
            </a:xfrm>
            <a:prstGeom prst="rect">
              <a:avLst/>
            </a:prstGeom>
            <a:noFill/>
          </p:spPr>
        </p:pic>
        <p:pic>
          <p:nvPicPr>
            <p:cNvPr id="52" name="Picture 4" descr="E:\BRER-documentation\Architecture\Metamodèle\normetic1.2.gif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11560" y="4293096"/>
              <a:ext cx="609600" cy="609600"/>
            </a:xfrm>
            <a:prstGeom prst="rect">
              <a:avLst/>
            </a:prstGeom>
            <a:noFill/>
          </p:spPr>
        </p:pic>
        <p:pic>
          <p:nvPicPr>
            <p:cNvPr id="53" name="Picture 4" descr="E:\BRER-documentation\Architecture\Metamodèle\normetic1.2.gif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39552" y="4365104"/>
              <a:ext cx="609600" cy="609600"/>
            </a:xfrm>
            <a:prstGeom prst="rect">
              <a:avLst/>
            </a:prstGeom>
            <a:noFill/>
          </p:spPr>
        </p:pic>
        <p:pic>
          <p:nvPicPr>
            <p:cNvPr id="6149" name="Picture 5" descr="E:\BRER-documentation\Architecture\Metamodèle\unknown.gif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547664" y="5733256"/>
              <a:ext cx="609600" cy="609600"/>
            </a:xfrm>
            <a:prstGeom prst="rect">
              <a:avLst/>
            </a:prstGeom>
            <a:noFill/>
          </p:spPr>
        </p:pic>
        <p:pic>
          <p:nvPicPr>
            <p:cNvPr id="55" name="Picture 5" descr="E:\BRER-documentation\Architecture\Metamodèle\unknown.gif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475656" y="5805264"/>
              <a:ext cx="609600" cy="609600"/>
            </a:xfrm>
            <a:prstGeom prst="rect">
              <a:avLst/>
            </a:prstGeom>
            <a:noFill/>
          </p:spPr>
        </p:pic>
        <p:pic>
          <p:nvPicPr>
            <p:cNvPr id="56" name="Picture 5" descr="E:\BRER-documentation\Architecture\Metamodèle\unknown.gif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403648" y="5877272"/>
              <a:ext cx="609600" cy="609600"/>
            </a:xfrm>
            <a:prstGeom prst="rect">
              <a:avLst/>
            </a:prstGeom>
            <a:noFill/>
          </p:spPr>
        </p:pic>
        <p:sp>
          <p:nvSpPr>
            <p:cNvPr id="57" name="TextBox 56"/>
            <p:cNvSpPr txBox="1"/>
            <p:nvPr/>
          </p:nvSpPr>
          <p:spPr>
            <a:xfrm>
              <a:off x="1259632" y="4941168"/>
              <a:ext cx="43204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400" b="1" dirty="0" smtClean="0">
                  <a:latin typeface="Bodoni MT Black" pitchFamily="18" charset="0"/>
                </a:rPr>
                <a:t>.</a:t>
              </a:r>
            </a:p>
            <a:p>
              <a:r>
                <a:rPr lang="fr-CA" sz="1400" b="1" dirty="0" smtClean="0">
                  <a:latin typeface="Bodoni MT Black" pitchFamily="18" charset="0"/>
                </a:rPr>
                <a:t>.</a:t>
              </a:r>
            </a:p>
            <a:p>
              <a:r>
                <a:rPr lang="fr-CA" sz="1400" b="1" dirty="0" smtClean="0">
                  <a:latin typeface="Bodoni MT Black" pitchFamily="18" charset="0"/>
                </a:rPr>
                <a:t>.</a:t>
              </a:r>
              <a:endParaRPr lang="en-US" sz="1400" b="1" dirty="0">
                <a:latin typeface="Bodoni MT Black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Objectifs de Comète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935480"/>
            <a:ext cx="8280920" cy="4389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CA" sz="3200" b="1" dirty="0" smtClean="0"/>
              <a:t> </a:t>
            </a:r>
            <a:r>
              <a:rPr lang="fr-CA" sz="3000" b="1" dirty="0" smtClean="0"/>
              <a:t>Développer </a:t>
            </a:r>
            <a:r>
              <a:rPr lang="fr-CA" sz="3000" b="1" dirty="0" smtClean="0"/>
              <a:t>un gestionnaire de ressources</a:t>
            </a:r>
            <a:r>
              <a:rPr lang="fr-CA" sz="3000" b="1" dirty="0" smtClean="0"/>
              <a:t>…</a:t>
            </a:r>
            <a:endParaRPr lang="fr-CA" sz="3000" b="1" dirty="0" smtClean="0"/>
          </a:p>
          <a:p>
            <a:r>
              <a:rPr lang="fr-CA" dirty="0" smtClean="0"/>
              <a:t>Acceptant divers formats de métadonnées autres que LOM ou DC, notamment MLR et ILOX</a:t>
            </a:r>
          </a:p>
          <a:p>
            <a:r>
              <a:rPr lang="fr-CA" dirty="0" smtClean="0"/>
              <a:t>Gérant identités des personnes et des organisations </a:t>
            </a:r>
          </a:p>
          <a:p>
            <a:r>
              <a:rPr lang="fr-CA" dirty="0" smtClean="0"/>
              <a:t>Gérant des vocabulaires </a:t>
            </a:r>
            <a:r>
              <a:rPr lang="fr-CA" dirty="0" smtClean="0"/>
              <a:t>diversifiés : </a:t>
            </a:r>
            <a:r>
              <a:rPr lang="fr-CA" dirty="0" smtClean="0"/>
              <a:t>contenu, langue</a:t>
            </a:r>
          </a:p>
          <a:p>
            <a:r>
              <a:rPr lang="fr-CA" dirty="0" smtClean="0"/>
              <a:t>Permettant des recherches plus ciblées</a:t>
            </a:r>
          </a:p>
          <a:p>
            <a:r>
              <a:rPr lang="fr-CA" dirty="0" smtClean="0"/>
              <a:t>Évolutif technologiquement</a:t>
            </a:r>
          </a:p>
          <a:p>
            <a:r>
              <a:rPr lang="fr-CA" dirty="0" smtClean="0"/>
              <a:t>Ouvert et accessible à tous les fournisseurs et utilisateurs</a:t>
            </a:r>
          </a:p>
          <a:p>
            <a:pPr>
              <a:buNone/>
            </a:pPr>
            <a:endParaRPr lang="fr-CA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Métadonnées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CA" dirty="0" smtClean="0"/>
              <a:t>De façon générale</a:t>
            </a:r>
          </a:p>
          <a:p>
            <a:endParaRPr lang="en-US" dirty="0"/>
          </a:p>
        </p:txBody>
      </p:sp>
      <p:pic>
        <p:nvPicPr>
          <p:cNvPr id="4098" name="Picture 2" descr="E:\BRER-documentation\Architecture\Metamodèle\Metamodèle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492896"/>
            <a:ext cx="8136904" cy="3672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Comment éviter ceci ?</a:t>
            </a:r>
            <a:endParaRPr lang="en-US" dirty="0"/>
          </a:p>
        </p:txBody>
      </p:sp>
      <p:grpSp>
        <p:nvGrpSpPr>
          <p:cNvPr id="78" name="Content Placeholder 77"/>
          <p:cNvGrpSpPr>
            <a:grpSpLocks noGrp="1"/>
          </p:cNvGrpSpPr>
          <p:nvPr/>
        </p:nvGrpSpPr>
        <p:grpSpPr>
          <a:xfrm>
            <a:off x="899592" y="2420888"/>
            <a:ext cx="7128792" cy="4119736"/>
            <a:chOff x="1331640" y="2132856"/>
            <a:chExt cx="6090743" cy="4142824"/>
          </a:xfrm>
        </p:grpSpPr>
        <p:grpSp>
          <p:nvGrpSpPr>
            <p:cNvPr id="79" name="Group 10"/>
            <p:cNvGrpSpPr/>
            <p:nvPr/>
          </p:nvGrpSpPr>
          <p:grpSpPr>
            <a:xfrm>
              <a:off x="1331640" y="2132854"/>
              <a:ext cx="1842271" cy="4142823"/>
              <a:chOff x="1259632" y="2564904"/>
              <a:chExt cx="1513359" cy="3157192"/>
            </a:xfrm>
          </p:grpSpPr>
          <p:pic>
            <p:nvPicPr>
              <p:cNvPr id="92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259632" y="3212976"/>
                <a:ext cx="1513359" cy="5649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3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259632" y="2564904"/>
                <a:ext cx="1513359" cy="5649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4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259632" y="3861048"/>
                <a:ext cx="1513359" cy="5649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5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259632" y="5157192"/>
                <a:ext cx="1513359" cy="5649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6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259632" y="4509120"/>
                <a:ext cx="1513359" cy="5649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80" name="Group 11"/>
            <p:cNvGrpSpPr/>
            <p:nvPr/>
          </p:nvGrpSpPr>
          <p:grpSpPr>
            <a:xfrm>
              <a:off x="3435436" y="2132854"/>
              <a:ext cx="1842271" cy="4142823"/>
              <a:chOff x="1259632" y="2564904"/>
              <a:chExt cx="1513359" cy="3157192"/>
            </a:xfrm>
          </p:grpSpPr>
          <p:pic>
            <p:nvPicPr>
              <p:cNvPr id="87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259632" y="3212976"/>
                <a:ext cx="1513359" cy="5649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8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259632" y="2564904"/>
                <a:ext cx="1513359" cy="5649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9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259632" y="3861048"/>
                <a:ext cx="1513359" cy="5649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0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259632" y="5157192"/>
                <a:ext cx="1513359" cy="5649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1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259632" y="4509120"/>
                <a:ext cx="1513359" cy="5649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81" name="Group 23"/>
            <p:cNvGrpSpPr/>
            <p:nvPr/>
          </p:nvGrpSpPr>
          <p:grpSpPr>
            <a:xfrm>
              <a:off x="5580112" y="2132854"/>
              <a:ext cx="1842271" cy="4142823"/>
              <a:chOff x="1259632" y="2564904"/>
              <a:chExt cx="1513359" cy="3157192"/>
            </a:xfrm>
          </p:grpSpPr>
          <p:pic>
            <p:nvPicPr>
              <p:cNvPr id="82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259632" y="3212976"/>
                <a:ext cx="1513359" cy="5649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3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259632" y="2564904"/>
                <a:ext cx="1513359" cy="5649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4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259632" y="3861048"/>
                <a:ext cx="1513359" cy="5649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5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259632" y="5157192"/>
                <a:ext cx="1513359" cy="5649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6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259632" y="4509120"/>
                <a:ext cx="1513359" cy="5649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2" y="3212976"/>
            <a:ext cx="2743536" cy="18002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67544" y="1844824"/>
            <a:ext cx="4436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Gestion cloisonnée des données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24712"/>
          </a:xfrm>
        </p:spPr>
        <p:txBody>
          <a:bodyPr/>
          <a:lstStyle/>
          <a:p>
            <a:r>
              <a:rPr lang="fr-CA" dirty="0" smtClean="0"/>
              <a:t>Mise en relation complète</a:t>
            </a:r>
            <a:endParaRPr lang="en-US" dirty="0"/>
          </a:p>
        </p:txBody>
      </p:sp>
      <p:pic>
        <p:nvPicPr>
          <p:cNvPr id="5" name="Content Placeholder 4" descr="Metamodèle1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635896" y="2492896"/>
            <a:ext cx="5264956" cy="3456384"/>
          </a:xfrm>
        </p:spPr>
      </p:pic>
      <p:sp>
        <p:nvSpPr>
          <p:cNvPr id="29" name="Right Arrow 28"/>
          <p:cNvSpPr/>
          <p:nvPr/>
        </p:nvSpPr>
        <p:spPr>
          <a:xfrm>
            <a:off x="2555776" y="3212976"/>
            <a:ext cx="648072" cy="1512168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539552" y="2132856"/>
            <a:ext cx="1617712" cy="4282008"/>
            <a:chOff x="539552" y="2204864"/>
            <a:chExt cx="1617712" cy="4282008"/>
          </a:xfrm>
        </p:grpSpPr>
        <p:pic>
          <p:nvPicPr>
            <p:cNvPr id="31" name="Picture 3" descr="E:\BRER-documentation\Architecture\Metamodèle\lom.gif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3568" y="2204864"/>
              <a:ext cx="609600" cy="609600"/>
            </a:xfrm>
            <a:prstGeom prst="rect">
              <a:avLst/>
            </a:prstGeom>
            <a:noFill/>
          </p:spPr>
        </p:pic>
        <p:pic>
          <p:nvPicPr>
            <p:cNvPr id="32" name="Picture 4" descr="E:\BRER-documentation\Architecture\Metamodèle\lomfr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547664" y="3212976"/>
              <a:ext cx="609600" cy="609600"/>
            </a:xfrm>
            <a:prstGeom prst="rect">
              <a:avLst/>
            </a:prstGeom>
            <a:noFill/>
          </p:spPr>
        </p:pic>
        <p:pic>
          <p:nvPicPr>
            <p:cNvPr id="33" name="Picture 5" descr="E:\BRER-documentation\Architecture\Metamodèle\ilox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547664" y="4221088"/>
              <a:ext cx="609600" cy="609600"/>
            </a:xfrm>
            <a:prstGeom prst="rect">
              <a:avLst/>
            </a:prstGeom>
            <a:noFill/>
          </p:spPr>
        </p:pic>
        <p:pic>
          <p:nvPicPr>
            <p:cNvPr id="34" name="Picture 7" descr="E:\BRER-documentation\Architecture\Metamodèle\mlr.gi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83568" y="5733256"/>
              <a:ext cx="609600" cy="609600"/>
            </a:xfrm>
            <a:prstGeom prst="rect">
              <a:avLst/>
            </a:prstGeom>
            <a:noFill/>
          </p:spPr>
        </p:pic>
        <p:pic>
          <p:nvPicPr>
            <p:cNvPr id="35" name="Picture 8" descr="E:\BRER-documentation\Architecture\Metamodèle\dc.gif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547664" y="2204864"/>
              <a:ext cx="609600" cy="609600"/>
            </a:xfrm>
            <a:prstGeom prst="rect">
              <a:avLst/>
            </a:prstGeom>
            <a:noFill/>
          </p:spPr>
        </p:pic>
        <p:pic>
          <p:nvPicPr>
            <p:cNvPr id="36" name="Picture 3" descr="E:\BRER-documentation\Architecture\Metamodèle\lom.gif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11560" y="2276872"/>
              <a:ext cx="609600" cy="609600"/>
            </a:xfrm>
            <a:prstGeom prst="rect">
              <a:avLst/>
            </a:prstGeom>
            <a:noFill/>
          </p:spPr>
        </p:pic>
        <p:pic>
          <p:nvPicPr>
            <p:cNvPr id="37" name="Picture 3" descr="E:\BRER-documentation\Architecture\Metamodèle\lom.gif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9552" y="2348880"/>
              <a:ext cx="609600" cy="609600"/>
            </a:xfrm>
            <a:prstGeom prst="rect">
              <a:avLst/>
            </a:prstGeom>
            <a:noFill/>
          </p:spPr>
        </p:pic>
        <p:pic>
          <p:nvPicPr>
            <p:cNvPr id="38" name="Picture 8" descr="E:\BRER-documentation\Architecture\Metamodèle\dc.gif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475656" y="2276872"/>
              <a:ext cx="609600" cy="609600"/>
            </a:xfrm>
            <a:prstGeom prst="rect">
              <a:avLst/>
            </a:prstGeom>
            <a:noFill/>
          </p:spPr>
        </p:pic>
        <p:pic>
          <p:nvPicPr>
            <p:cNvPr id="39" name="Picture 8" descr="E:\BRER-documentation\Architecture\Metamodèle\dc.gif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403648" y="2348880"/>
              <a:ext cx="609600" cy="609600"/>
            </a:xfrm>
            <a:prstGeom prst="rect">
              <a:avLst/>
            </a:prstGeom>
            <a:noFill/>
          </p:spPr>
        </p:pic>
        <p:pic>
          <p:nvPicPr>
            <p:cNvPr id="40" name="Picture 4" descr="E:\BRER-documentation\Architecture\Metamodèle\lomfr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75656" y="3284984"/>
              <a:ext cx="609600" cy="609600"/>
            </a:xfrm>
            <a:prstGeom prst="rect">
              <a:avLst/>
            </a:prstGeom>
            <a:noFill/>
          </p:spPr>
        </p:pic>
        <p:pic>
          <p:nvPicPr>
            <p:cNvPr id="41" name="Picture 4" descr="E:\BRER-documentation\Architecture\Metamodèle\lomfr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03648" y="3356992"/>
              <a:ext cx="609600" cy="609600"/>
            </a:xfrm>
            <a:prstGeom prst="rect">
              <a:avLst/>
            </a:prstGeom>
            <a:noFill/>
          </p:spPr>
        </p:pic>
        <p:pic>
          <p:nvPicPr>
            <p:cNvPr id="42" name="Picture 5" descr="E:\BRER-documentation\Architecture\Metamodèle\ilox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475656" y="4293096"/>
              <a:ext cx="609600" cy="609600"/>
            </a:xfrm>
            <a:prstGeom prst="rect">
              <a:avLst/>
            </a:prstGeom>
            <a:noFill/>
          </p:spPr>
        </p:pic>
        <p:pic>
          <p:nvPicPr>
            <p:cNvPr id="43" name="Picture 5" descr="E:\BRER-documentation\Architecture\Metamodèle\ilox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403648" y="4365104"/>
              <a:ext cx="609600" cy="609600"/>
            </a:xfrm>
            <a:prstGeom prst="rect">
              <a:avLst/>
            </a:prstGeom>
            <a:noFill/>
          </p:spPr>
        </p:pic>
        <p:pic>
          <p:nvPicPr>
            <p:cNvPr id="44" name="Picture 7" descr="E:\BRER-documentation\Architecture\Metamodèle\mlr.gi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11560" y="5805264"/>
              <a:ext cx="609600" cy="609600"/>
            </a:xfrm>
            <a:prstGeom prst="rect">
              <a:avLst/>
            </a:prstGeom>
            <a:noFill/>
          </p:spPr>
        </p:pic>
        <p:pic>
          <p:nvPicPr>
            <p:cNvPr id="45" name="Picture 7" descr="E:\BRER-documentation\Architecture\Metamodèle\mlr.gi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39552" y="5877272"/>
              <a:ext cx="609600" cy="609600"/>
            </a:xfrm>
            <a:prstGeom prst="rect">
              <a:avLst/>
            </a:prstGeom>
            <a:noFill/>
          </p:spPr>
        </p:pic>
        <p:pic>
          <p:nvPicPr>
            <p:cNvPr id="46" name="Picture 3" descr="E:\BRER-documentation\Architecture\Metamodèle\normetic1.1.gif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83568" y="3212976"/>
              <a:ext cx="609600" cy="609600"/>
            </a:xfrm>
            <a:prstGeom prst="rect">
              <a:avLst/>
            </a:prstGeom>
            <a:noFill/>
          </p:spPr>
        </p:pic>
        <p:pic>
          <p:nvPicPr>
            <p:cNvPr id="47" name="Picture 3" descr="E:\BRER-documentation\Architecture\Metamodèle\normetic1.1.gif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11560" y="3284984"/>
              <a:ext cx="609600" cy="609600"/>
            </a:xfrm>
            <a:prstGeom prst="rect">
              <a:avLst/>
            </a:prstGeom>
            <a:noFill/>
          </p:spPr>
        </p:pic>
        <p:pic>
          <p:nvPicPr>
            <p:cNvPr id="48" name="Picture 3" descr="E:\BRER-documentation\Architecture\Metamodèle\normetic1.1.gif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39552" y="3356992"/>
              <a:ext cx="609600" cy="609600"/>
            </a:xfrm>
            <a:prstGeom prst="rect">
              <a:avLst/>
            </a:prstGeom>
            <a:noFill/>
          </p:spPr>
        </p:pic>
        <p:pic>
          <p:nvPicPr>
            <p:cNvPr id="49" name="Picture 4" descr="E:\BRER-documentation\Architecture\Metamodèle\normetic1.2.gif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83568" y="4221088"/>
              <a:ext cx="609600" cy="609600"/>
            </a:xfrm>
            <a:prstGeom prst="rect">
              <a:avLst/>
            </a:prstGeom>
            <a:noFill/>
          </p:spPr>
        </p:pic>
        <p:pic>
          <p:nvPicPr>
            <p:cNvPr id="50" name="Picture 4" descr="E:\BRER-documentation\Architecture\Metamodèle\normetic1.2.gif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11560" y="4293096"/>
              <a:ext cx="609600" cy="609600"/>
            </a:xfrm>
            <a:prstGeom prst="rect">
              <a:avLst/>
            </a:prstGeom>
            <a:noFill/>
          </p:spPr>
        </p:pic>
        <p:pic>
          <p:nvPicPr>
            <p:cNvPr id="51" name="Picture 4" descr="E:\BRER-documentation\Architecture\Metamodèle\normetic1.2.gif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39552" y="4365104"/>
              <a:ext cx="609600" cy="609600"/>
            </a:xfrm>
            <a:prstGeom prst="rect">
              <a:avLst/>
            </a:prstGeom>
            <a:noFill/>
          </p:spPr>
        </p:pic>
        <p:pic>
          <p:nvPicPr>
            <p:cNvPr id="52" name="Picture 5" descr="E:\BRER-documentation\Architecture\Metamodèle\unknown.gif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547664" y="5733256"/>
              <a:ext cx="609600" cy="609600"/>
            </a:xfrm>
            <a:prstGeom prst="rect">
              <a:avLst/>
            </a:prstGeom>
            <a:noFill/>
          </p:spPr>
        </p:pic>
        <p:pic>
          <p:nvPicPr>
            <p:cNvPr id="53" name="Picture 5" descr="E:\BRER-documentation\Architecture\Metamodèle\unknown.gif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475656" y="5805264"/>
              <a:ext cx="609600" cy="609600"/>
            </a:xfrm>
            <a:prstGeom prst="rect">
              <a:avLst/>
            </a:prstGeom>
            <a:noFill/>
          </p:spPr>
        </p:pic>
        <p:pic>
          <p:nvPicPr>
            <p:cNvPr id="54" name="Picture 5" descr="E:\BRER-documentation\Architecture\Metamodèle\unknown.gif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403648" y="5877272"/>
              <a:ext cx="609600" cy="609600"/>
            </a:xfrm>
            <a:prstGeom prst="rect">
              <a:avLst/>
            </a:prstGeom>
            <a:noFill/>
          </p:spPr>
        </p:pic>
        <p:sp>
          <p:nvSpPr>
            <p:cNvPr id="55" name="TextBox 54"/>
            <p:cNvSpPr txBox="1"/>
            <p:nvPr/>
          </p:nvSpPr>
          <p:spPr>
            <a:xfrm>
              <a:off x="1259632" y="4941168"/>
              <a:ext cx="43204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400" b="1" dirty="0" smtClean="0">
                  <a:latin typeface="Bodoni MT Black" pitchFamily="18" charset="0"/>
                </a:rPr>
                <a:t>.</a:t>
              </a:r>
            </a:p>
            <a:p>
              <a:r>
                <a:rPr lang="fr-CA" sz="1400" b="1" dirty="0" smtClean="0">
                  <a:latin typeface="Bodoni MT Black" pitchFamily="18" charset="0"/>
                </a:rPr>
                <a:t>.</a:t>
              </a:r>
            </a:p>
            <a:p>
              <a:r>
                <a:rPr lang="fr-CA" sz="1400" b="1" dirty="0" smtClean="0">
                  <a:latin typeface="Bodoni MT Black" pitchFamily="18" charset="0"/>
                </a:rPr>
                <a:t>.</a:t>
              </a:r>
              <a:endParaRPr lang="en-US" sz="1400" b="1" dirty="0">
                <a:latin typeface="Bodoni MT Black" pitchFamily="18" charset="0"/>
              </a:endParaRPr>
            </a:p>
          </p:txBody>
        </p:sp>
      </p:grpSp>
      <p:sp>
        <p:nvSpPr>
          <p:cNvPr id="56" name="ZoneTexte 55"/>
          <p:cNvSpPr txBox="1"/>
          <p:nvPr/>
        </p:nvSpPr>
        <p:spPr>
          <a:xfrm>
            <a:off x="467544" y="1628800"/>
            <a:ext cx="3725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Représentation par graphe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Interfaces usager (IU)</a:t>
            </a:r>
            <a:endParaRPr lang="en-US" dirty="0"/>
          </a:p>
        </p:txBody>
      </p:sp>
      <p:pic>
        <p:nvPicPr>
          <p:cNvPr id="4" name="Content Placeholder 3" descr="Portal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06875" y="1935163"/>
            <a:ext cx="6530250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IU - Recherche</a:t>
            </a:r>
            <a:endParaRPr lang="en-US" dirty="0"/>
          </a:p>
        </p:txBody>
      </p:sp>
      <p:pic>
        <p:nvPicPr>
          <p:cNvPr id="6" name="Content Placeholder 5" descr="Search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94073" y="1935163"/>
            <a:ext cx="6555853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IU - Ajout fiches</a:t>
            </a:r>
            <a:endParaRPr lang="en-US" dirty="0"/>
          </a:p>
        </p:txBody>
      </p:sp>
      <p:pic>
        <p:nvPicPr>
          <p:cNvPr id="8" name="Content Placeholder 7" descr="addFiche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65875" y="1935163"/>
            <a:ext cx="7212249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Architecture - vue générale</a:t>
            </a:r>
            <a:endParaRPr lang="en-US" dirty="0"/>
          </a:p>
        </p:txBody>
      </p:sp>
      <p:pic>
        <p:nvPicPr>
          <p:cNvPr id="11" name="Content Placeholder 10" descr="CometeArchiGen - Light1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49133" y="1935163"/>
            <a:ext cx="7445733" cy="4389437"/>
          </a:xfrm>
        </p:spPr>
      </p:pic>
      <p:pic>
        <p:nvPicPr>
          <p:cNvPr id="13" name="Picture 12" descr="CometeArchiGen - Light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1916832"/>
            <a:ext cx="7488832" cy="4464496"/>
          </a:xfrm>
          <a:prstGeom prst="rect">
            <a:avLst/>
          </a:prstGeom>
        </p:spPr>
      </p:pic>
      <p:pic>
        <p:nvPicPr>
          <p:cNvPr id="14" name="Picture 13" descr="CometeArchiGen - Light3.gif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4" y="1916832"/>
            <a:ext cx="7500938" cy="448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65238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FR" sz="3600" dirty="0" smtClean="0">
                <a:latin typeface="Tahoma" charset="0"/>
                <a:ea typeface="MS PGothic" charset="0"/>
              </a:rPr>
              <a:t>Activités des partenaires</a:t>
            </a:r>
            <a:r>
              <a:rPr lang="fr-FR" dirty="0">
                <a:latin typeface="Tahoma" charset="0"/>
                <a:ea typeface="MS PGothic" charset="0"/>
              </a:rPr>
              <a:t/>
            </a:r>
            <a:br>
              <a:rPr lang="fr-FR" dirty="0">
                <a:latin typeface="Tahoma" charset="0"/>
                <a:ea typeface="MS PGothic" charset="0"/>
              </a:rPr>
            </a:br>
            <a:endParaRPr lang="fr-FR" sz="2400" b="0" dirty="0">
              <a:solidFill>
                <a:srgbClr val="FFFF00"/>
              </a:solidFill>
              <a:latin typeface="Tahoma" charset="0"/>
              <a:ea typeface="MS PGothic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556792"/>
            <a:ext cx="8208911" cy="4968552"/>
          </a:xfrm>
        </p:spPr>
        <p:txBody>
          <a:bodyPr wrap="square">
            <a:normAutofit/>
          </a:bodyPr>
          <a:lstStyle/>
          <a:p>
            <a:r>
              <a:rPr lang="fr-CA" sz="2400" dirty="0" smtClean="0">
                <a:solidFill>
                  <a:srgbClr val="000000"/>
                </a:solidFill>
                <a:ea typeface="MS PGothic" charset="0"/>
              </a:rPr>
              <a:t>Centre de recherche LICEF, Télé-université (TÉLUQ) :</a:t>
            </a:r>
          </a:p>
          <a:p>
            <a:pPr lvl="1"/>
            <a:r>
              <a:rPr lang="fr-CA" sz="2000" dirty="0" smtClean="0">
                <a:solidFill>
                  <a:srgbClr val="000000"/>
                </a:solidFill>
                <a:ea typeface="MS PGothic" charset="0"/>
              </a:rPr>
              <a:t>Depuis  1995 : plusieurs projets liés aux banques de ressources, web sémantique, interopérabilité… (Canarie, </a:t>
            </a:r>
            <a:r>
              <a:rPr lang="fr-CA" sz="2000" dirty="0" err="1" smtClean="0">
                <a:solidFill>
                  <a:srgbClr val="000000"/>
                </a:solidFill>
                <a:ea typeface="MS PGothic" charset="0"/>
              </a:rPr>
              <a:t>EduSource</a:t>
            </a:r>
            <a:r>
              <a:rPr lang="fr-CA" sz="2000" dirty="0" smtClean="0">
                <a:solidFill>
                  <a:srgbClr val="000000"/>
                </a:solidFill>
                <a:ea typeface="MS PGothic" charset="0"/>
              </a:rPr>
              <a:t>, </a:t>
            </a:r>
            <a:r>
              <a:rPr lang="fr-CA" sz="2000" dirty="0" err="1" smtClean="0">
                <a:solidFill>
                  <a:srgbClr val="000000"/>
                </a:solidFill>
                <a:ea typeface="MS PGothic" charset="0"/>
              </a:rPr>
              <a:t>Lornet</a:t>
            </a:r>
            <a:r>
              <a:rPr lang="fr-CA" sz="2000" dirty="0" smtClean="0">
                <a:solidFill>
                  <a:srgbClr val="000000"/>
                </a:solidFill>
                <a:ea typeface="MS PGothic" charset="0"/>
              </a:rPr>
              <a:t>)</a:t>
            </a:r>
          </a:p>
          <a:p>
            <a:pPr lvl="1"/>
            <a:r>
              <a:rPr lang="fr-CA" sz="2000" dirty="0" smtClean="0">
                <a:solidFill>
                  <a:srgbClr val="000000"/>
                </a:solidFill>
                <a:ea typeface="MS PGothic" charset="0"/>
              </a:rPr>
              <a:t>Outils de recherche et </a:t>
            </a:r>
            <a:r>
              <a:rPr lang="fr-CA" sz="2000" dirty="0" smtClean="0">
                <a:solidFill>
                  <a:srgbClr val="000000"/>
                </a:solidFill>
                <a:ea typeface="MS PGothic" charset="0"/>
              </a:rPr>
              <a:t>d’indexation </a:t>
            </a:r>
            <a:r>
              <a:rPr lang="fr-CA" sz="2000" dirty="0" smtClean="0">
                <a:solidFill>
                  <a:srgbClr val="000000"/>
                </a:solidFill>
                <a:ea typeface="MS PGothic" charset="0"/>
              </a:rPr>
              <a:t>de ressources (Paloma)</a:t>
            </a:r>
          </a:p>
          <a:p>
            <a:pPr lvl="1"/>
            <a:r>
              <a:rPr lang="fr-CA" sz="2000" dirty="0" smtClean="0">
                <a:solidFill>
                  <a:srgbClr val="000000"/>
                </a:solidFill>
                <a:ea typeface="MS PGothic" charset="0"/>
              </a:rPr>
              <a:t>Travaux sur la modélisation des connaissances, l’ingénierie pédagogique et la modélisation des </a:t>
            </a:r>
            <a:r>
              <a:rPr lang="fr-CA" sz="2000" dirty="0" smtClean="0">
                <a:solidFill>
                  <a:srgbClr val="000000"/>
                </a:solidFill>
                <a:ea typeface="MS PGothic" charset="0"/>
              </a:rPr>
              <a:t>connaissances</a:t>
            </a:r>
          </a:p>
          <a:p>
            <a:pPr marL="639763" lvl="1" indent="-6350">
              <a:buNone/>
            </a:pPr>
            <a:r>
              <a:rPr lang="fr-CA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4617B"/>
                  </a:outerShdw>
                </a:effectLst>
                <a:latin typeface="Constantia" pitchFamily="18" charset="0"/>
                <a:ea typeface="MS PGothic" charset="0"/>
                <a:hlinkClick r:id="rId2"/>
              </a:rPr>
              <a:t>www.licef.ca</a:t>
            </a:r>
            <a:endParaRPr lang="fr-CA" dirty="0" smtClean="0">
              <a:solidFill>
                <a:srgbClr val="000000"/>
              </a:solidFill>
              <a:latin typeface="Constantia" pitchFamily="18" charset="0"/>
              <a:ea typeface="MS PGothic" charset="0"/>
            </a:endParaRPr>
          </a:p>
          <a:p>
            <a:r>
              <a:rPr lang="fr-CA" sz="2400" dirty="0" smtClean="0">
                <a:ea typeface="MS PGothic" charset="0"/>
              </a:rPr>
              <a:t>Vitrine technologie – éducation (VTÉ) :</a:t>
            </a:r>
          </a:p>
          <a:p>
            <a:pPr lvl="1"/>
            <a:r>
              <a:rPr lang="fr-CA" sz="2000" dirty="0" smtClean="0">
                <a:ea typeface="MS PGothic" charset="0"/>
              </a:rPr>
              <a:t>Projet Eurêka (depuis 2004)  :  plateforme logicielle  + collection de  plus de 8 000 ressources pour l’</a:t>
            </a:r>
            <a:r>
              <a:rPr lang="fr-CA" altLang="ja-JP" sz="2000" dirty="0" smtClean="0">
                <a:ea typeface="MS PGothic" charset="0"/>
              </a:rPr>
              <a:t>ordre collégial </a:t>
            </a:r>
          </a:p>
          <a:p>
            <a:pPr lvl="1"/>
            <a:r>
              <a:rPr lang="fr-FR" sz="2000" dirty="0" smtClean="0">
                <a:ea typeface="MS PGothic" charset="0"/>
              </a:rPr>
              <a:t>Fiches (métadonnées) utilisant le profil d’application </a:t>
            </a:r>
            <a:r>
              <a:rPr lang="fr-FR" sz="2000" dirty="0" smtClean="0">
                <a:solidFill>
                  <a:srgbClr val="000000"/>
                </a:solidFill>
                <a:ea typeface="MS PGothic" charset="0"/>
              </a:rPr>
              <a:t>du standard </a:t>
            </a:r>
            <a:r>
              <a:rPr lang="fr-FR" sz="2000" dirty="0" smtClean="0">
                <a:solidFill>
                  <a:srgbClr val="000000"/>
                </a:solidFill>
                <a:ea typeface="MS PGothic" charset="0"/>
              </a:rPr>
              <a:t>LOM</a:t>
            </a:r>
          </a:p>
          <a:p>
            <a:pPr marL="639763" lvl="1" indent="-6350">
              <a:buNone/>
            </a:pPr>
            <a:r>
              <a:rPr lang="fr-CA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4617B"/>
                  </a:outerShdw>
                </a:effectLst>
                <a:latin typeface="Constantia" pitchFamily="18" charset="0"/>
                <a:ea typeface="MS PGothic" charset="0"/>
                <a:hlinkClick r:id="rId3"/>
              </a:rPr>
              <a:t>www.eureka.ntic.org</a:t>
            </a:r>
            <a:endParaRPr lang="fr-CA" dirty="0" smtClean="0">
              <a:solidFill>
                <a:schemeClr val="tx2"/>
              </a:solidFill>
              <a:effectLst>
                <a:outerShdw blurRad="38100" dist="38100" dir="2700000" algn="tl">
                  <a:srgbClr val="04617B"/>
                </a:outerShdw>
              </a:effectLst>
              <a:latin typeface="Constantia" pitchFamily="18" charset="0"/>
              <a:ea typeface="MS PGothic" charset="0"/>
            </a:endParaRPr>
          </a:p>
          <a:p>
            <a:pPr marL="0" indent="0">
              <a:buNone/>
            </a:pPr>
            <a:endParaRPr lang="fr-CA" sz="2400" dirty="0">
              <a:solidFill>
                <a:schemeClr val="tx2"/>
              </a:solidFill>
              <a:effectLst>
                <a:outerShdw blurRad="38100" dist="38100" dir="2700000" algn="tl">
                  <a:srgbClr val="04617B"/>
                </a:outerShdw>
              </a:effectLst>
              <a:latin typeface="Tahoma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27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CA" sz="4000" dirty="0" smtClean="0"/>
              <a:t>Resource Description Framework (RDF)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4389120"/>
          </a:xfrm>
        </p:spPr>
        <p:txBody>
          <a:bodyPr>
            <a:normAutofit/>
          </a:bodyPr>
          <a:lstStyle/>
          <a:p>
            <a:pPr marL="354013" indent="-354013"/>
            <a:r>
              <a:rPr lang="fr-CA" dirty="0" smtClean="0"/>
              <a:t>Permet de formaliser les données en réseau (triplets)</a:t>
            </a:r>
          </a:p>
          <a:p>
            <a:pPr marL="354013" indent="-354013"/>
            <a:r>
              <a:rPr lang="fr-CA" dirty="0" smtClean="0"/>
              <a:t>Convient à la représentation de tous les liens entre entités présentes dans les métadonnées</a:t>
            </a:r>
          </a:p>
          <a:p>
            <a:pPr marL="354013" indent="-354013"/>
            <a:r>
              <a:rPr lang="fr-CA" dirty="0" smtClean="0"/>
              <a:t>Avantages :</a:t>
            </a:r>
            <a:endParaRPr lang="fr-CA" dirty="0" smtClean="0"/>
          </a:p>
          <a:p>
            <a:pPr marL="628333" lvl="2" indent="-354013"/>
            <a:r>
              <a:rPr lang="fr-CA" sz="2400" dirty="0" smtClean="0"/>
              <a:t>Flexibilité</a:t>
            </a:r>
          </a:p>
          <a:p>
            <a:pPr marL="628333" lvl="2" indent="-354013"/>
            <a:r>
              <a:rPr lang="fr-CA" sz="2400" dirty="0" smtClean="0"/>
              <a:t>Compatibilité</a:t>
            </a:r>
          </a:p>
          <a:p>
            <a:pPr marL="628333" lvl="2" indent="-354013"/>
            <a:r>
              <a:rPr lang="fr-CA" sz="2400" dirty="0" smtClean="0"/>
              <a:t>Évolution</a:t>
            </a:r>
          </a:p>
          <a:p>
            <a:pPr marL="354013" indent="-354013"/>
            <a:r>
              <a:rPr lang="fr-CA" dirty="0" smtClean="0"/>
              <a:t>Approche quasi incontournable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 smtClean="0"/>
              <a:t>Fedora</a:t>
            </a:r>
            <a:r>
              <a:rPr lang="fr-CA" dirty="0" smtClean="0"/>
              <a:t> Commons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4013" indent="-354013"/>
            <a:r>
              <a:rPr lang="fr-CA" dirty="0" smtClean="0"/>
              <a:t>Framework Java pour la gestion d’objets numériques</a:t>
            </a:r>
          </a:p>
          <a:p>
            <a:pPr marL="354013" indent="-354013"/>
            <a:r>
              <a:rPr lang="fr-CA" dirty="0" smtClean="0"/>
              <a:t>Création, lecture, mise à jour, suppression (CRUD)</a:t>
            </a:r>
          </a:p>
          <a:p>
            <a:pPr marL="354013" indent="-354013"/>
            <a:r>
              <a:rPr lang="fr-CA" dirty="0" err="1" smtClean="0"/>
              <a:t>Versionnage</a:t>
            </a:r>
            <a:endParaRPr lang="fr-CA" dirty="0" smtClean="0"/>
          </a:p>
          <a:p>
            <a:pPr marL="354013" indent="-354013"/>
            <a:r>
              <a:rPr lang="fr-CA" dirty="0" smtClean="0"/>
              <a:t>Ouverture, «</a:t>
            </a:r>
            <a:r>
              <a:rPr lang="fr-CA" dirty="0" err="1" smtClean="0"/>
              <a:t>datastreams</a:t>
            </a:r>
            <a:r>
              <a:rPr lang="fr-CA" dirty="0" smtClean="0"/>
              <a:t>»</a:t>
            </a:r>
          </a:p>
          <a:p>
            <a:pPr marL="354013" indent="-354013"/>
            <a:r>
              <a:rPr lang="fr-CA" dirty="0" smtClean="0"/>
              <a:t>Représentations directes, virtuelles</a:t>
            </a:r>
          </a:p>
          <a:p>
            <a:pPr marL="354013" indent="-354013"/>
            <a:r>
              <a:rPr lang="fr-CA" dirty="0" smtClean="0"/>
              <a:t>Support RDF unifié des objets numériques</a:t>
            </a:r>
          </a:p>
          <a:p>
            <a:pPr marL="354013" indent="-354013"/>
            <a:r>
              <a:rPr lang="fr-CA" dirty="0" smtClean="0"/>
              <a:t>Très actifs, communauté vivante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Gestion des identités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fr-CA" dirty="0" smtClean="0"/>
          </a:p>
          <a:p>
            <a:pPr marL="442913" indent="-442913">
              <a:tabLst>
                <a:tab pos="176213" algn="l"/>
              </a:tabLst>
            </a:pPr>
            <a:r>
              <a:rPr lang="fr-CA" dirty="0" smtClean="0"/>
              <a:t>Résolution</a:t>
            </a:r>
          </a:p>
          <a:p>
            <a:pPr marL="442913" indent="-442913">
              <a:tabLst>
                <a:tab pos="176213" algn="l"/>
              </a:tabLst>
            </a:pPr>
            <a:r>
              <a:rPr lang="fr-CA" dirty="0" smtClean="0"/>
              <a:t>Heuristique d’unicité</a:t>
            </a:r>
          </a:p>
          <a:p>
            <a:pPr marL="442913" indent="-442913">
              <a:tabLst>
                <a:tab pos="176213" algn="l"/>
              </a:tabLst>
            </a:pPr>
            <a:r>
              <a:rPr lang="fr-CA" dirty="0" smtClean="0"/>
              <a:t>Construction incrémentale</a:t>
            </a:r>
          </a:p>
          <a:p>
            <a:pPr marL="442913" indent="-442913">
              <a:tabLst>
                <a:tab pos="176213" algn="l"/>
              </a:tabLst>
            </a:pPr>
            <a:r>
              <a:rPr lang="fr-CA" dirty="0" smtClean="0"/>
              <a:t>Fusion automatique, manuelle</a:t>
            </a:r>
          </a:p>
          <a:p>
            <a:pPr marL="442913" indent="-442913">
              <a:tabLst>
                <a:tab pos="176213" algn="l"/>
              </a:tabLst>
            </a:pPr>
            <a:r>
              <a:rPr lang="fr-CA" dirty="0" smtClean="0"/>
              <a:t>Édition des données</a:t>
            </a:r>
          </a:p>
          <a:p>
            <a:pPr marL="442913" indent="-442913">
              <a:tabLst>
                <a:tab pos="176213" algn="l"/>
              </a:tabLst>
            </a:pPr>
            <a:r>
              <a:rPr lang="fr-CA" dirty="0" smtClean="0"/>
              <a:t>Traitements formats identités (</a:t>
            </a:r>
            <a:r>
              <a:rPr lang="fr-CA" dirty="0" err="1" smtClean="0"/>
              <a:t>VCard</a:t>
            </a:r>
            <a:r>
              <a:rPr lang="fr-CA" dirty="0" smtClean="0"/>
              <a:t>, texte simple,…)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8144" y="2492896"/>
            <a:ext cx="2492653" cy="18712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Gestion des vocabulaires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fr-CA" dirty="0" smtClean="0"/>
          </a:p>
          <a:p>
            <a:r>
              <a:rPr lang="fr-CA" dirty="0" smtClean="0"/>
              <a:t>Vocabulaires contrôlés, taxonomies, </a:t>
            </a:r>
            <a:r>
              <a:rPr lang="fr-CA" dirty="0" err="1" smtClean="0"/>
              <a:t>folksonomies</a:t>
            </a:r>
            <a:r>
              <a:rPr lang="fr-CA" dirty="0" smtClean="0"/>
              <a:t>, thesaurus</a:t>
            </a:r>
          </a:p>
          <a:p>
            <a:r>
              <a:rPr lang="fr-CA" dirty="0" smtClean="0"/>
              <a:t>Unicité des termes et des structures</a:t>
            </a:r>
          </a:p>
          <a:p>
            <a:r>
              <a:rPr lang="fr-CA" dirty="0" smtClean="0"/>
              <a:t>Formats SKOS, support VDEX</a:t>
            </a:r>
          </a:p>
          <a:p>
            <a:r>
              <a:rPr lang="fr-CA" dirty="0" smtClean="0"/>
              <a:t>Édition, mise à jour, maintenance</a:t>
            </a:r>
          </a:p>
          <a:p>
            <a:r>
              <a:rPr lang="fr-CA" dirty="0" smtClean="0"/>
              <a:t>Équivalences</a:t>
            </a:r>
          </a:p>
          <a:p>
            <a:r>
              <a:rPr lang="fr-CA" dirty="0" smtClean="0"/>
              <a:t>Exploitation hiérarchique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Vocabulaire - équivalence</a:t>
            </a:r>
            <a:endParaRPr lang="en-US" dirty="0"/>
          </a:p>
        </p:txBody>
      </p:sp>
      <p:pic>
        <p:nvPicPr>
          <p:cNvPr id="7182" name="Picture 1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916832"/>
            <a:ext cx="3484562" cy="4379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4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916832"/>
            <a:ext cx="3672408" cy="461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7" name="Picture 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916832"/>
            <a:ext cx="6322813" cy="460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8" name="Picture 2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1916832"/>
            <a:ext cx="6322813" cy="460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90" name="Picture 2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3" y="1916832"/>
            <a:ext cx="8136904" cy="4761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91" name="Picture 2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552" y="1916832"/>
            <a:ext cx="8136904" cy="4761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Vocabulaire - spécialisation</a:t>
            </a:r>
            <a:endParaRPr lang="en-US" dirty="0"/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916832"/>
            <a:ext cx="513907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1916832"/>
            <a:ext cx="5189626" cy="458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712" y="1916832"/>
            <a:ext cx="5256584" cy="4640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Stockage des données - </a:t>
            </a:r>
            <a:r>
              <a:rPr lang="fr-CA" dirty="0" err="1" smtClean="0"/>
              <a:t>Fedora</a:t>
            </a:r>
            <a:endParaRPr lang="en-US" dirty="0"/>
          </a:p>
        </p:txBody>
      </p:sp>
      <p:pic>
        <p:nvPicPr>
          <p:cNvPr id="1024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060848"/>
            <a:ext cx="6615036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Stockage des </a:t>
            </a:r>
            <a:r>
              <a:rPr lang="fr-CA" dirty="0" smtClean="0"/>
              <a:t>triplets</a:t>
            </a:r>
            <a:endParaRPr lang="en-US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008" y="1916832"/>
            <a:ext cx="8928992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2276872"/>
            <a:ext cx="184785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Recherche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4389120"/>
          </a:xfrm>
        </p:spPr>
        <p:txBody>
          <a:bodyPr>
            <a:normAutofit/>
          </a:bodyPr>
          <a:lstStyle/>
          <a:p>
            <a:r>
              <a:rPr lang="fr-CA" dirty="0" smtClean="0"/>
              <a:t>Plein-texte, avancée</a:t>
            </a:r>
          </a:p>
          <a:p>
            <a:r>
              <a:rPr lang="fr-CA" dirty="0" smtClean="0"/>
              <a:t>Navigation thématique</a:t>
            </a:r>
          </a:p>
          <a:p>
            <a:r>
              <a:rPr lang="fr-CA" dirty="0" smtClean="0"/>
              <a:t>Restriction sur vocabulaires</a:t>
            </a:r>
          </a:p>
          <a:p>
            <a:r>
              <a:rPr lang="fr-CA" dirty="0" smtClean="0"/>
              <a:t>Exploitation des équivalences</a:t>
            </a:r>
          </a:p>
          <a:p>
            <a:r>
              <a:rPr lang="fr-CA" dirty="0" smtClean="0"/>
              <a:t>Tri par pertinence</a:t>
            </a:r>
          </a:p>
          <a:p>
            <a:endParaRPr lang="fr-CA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Exemples de recherche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35480"/>
            <a:ext cx="8363272" cy="4389120"/>
          </a:xfrm>
        </p:spPr>
        <p:txBody>
          <a:bodyPr>
            <a:normAutofit/>
          </a:bodyPr>
          <a:lstStyle/>
          <a:p>
            <a:r>
              <a:rPr lang="fr-CA" sz="2400" dirty="0" smtClean="0"/>
              <a:t>“</a:t>
            </a:r>
            <a:r>
              <a:rPr lang="fr-CA" sz="2400" i="1" dirty="0" smtClean="0"/>
              <a:t>Toutes les ressources de tel auteur ?”</a:t>
            </a:r>
          </a:p>
          <a:p>
            <a:r>
              <a:rPr lang="fr-CA" sz="2400" dirty="0" smtClean="0"/>
              <a:t>“</a:t>
            </a:r>
            <a:r>
              <a:rPr lang="fr-CA" sz="2400" i="1" dirty="0" smtClean="0"/>
              <a:t>Toutes les ressources provenant de telle organisation ?”</a:t>
            </a:r>
            <a:endParaRPr lang="fr-CA" sz="2400" dirty="0" smtClean="0"/>
          </a:p>
          <a:p>
            <a:r>
              <a:rPr lang="fr-CA" sz="2400" dirty="0" smtClean="0"/>
              <a:t>“</a:t>
            </a:r>
            <a:r>
              <a:rPr lang="fr-CA" sz="2400" i="1" dirty="0" smtClean="0"/>
              <a:t>Toutes les ressources des auteurs ayant publié avec untel ?”</a:t>
            </a:r>
            <a:endParaRPr lang="fr-CA" sz="2400" dirty="0" smtClean="0"/>
          </a:p>
          <a:p>
            <a:r>
              <a:rPr lang="fr-CA" sz="2400" dirty="0" smtClean="0"/>
              <a:t>“</a:t>
            </a:r>
            <a:r>
              <a:rPr lang="fr-CA" sz="2400" i="1" dirty="0" smtClean="0"/>
              <a:t>Exercices référencés sous Dewey mathématique et sous les classifications équivalentes dans les disciplines collégiales  ?”</a:t>
            </a:r>
            <a:endParaRPr lang="fr-CA" sz="2400" dirty="0" smtClean="0"/>
          </a:p>
          <a:p>
            <a:r>
              <a:rPr lang="fr-CA" sz="2400" dirty="0" smtClean="0"/>
              <a:t>“</a:t>
            </a:r>
            <a:r>
              <a:rPr lang="fr-CA" sz="2400" i="1" dirty="0" smtClean="0"/>
              <a:t>Tous les tutoriels de géométrie et ses sous-ensembles, mais excluant la géométrie Euclidienne ?”</a:t>
            </a:r>
          </a:p>
          <a:p>
            <a:r>
              <a:rPr lang="fr-CA" sz="2400" dirty="0" smtClean="0"/>
              <a:t>“</a:t>
            </a:r>
            <a:r>
              <a:rPr lang="fr-CA" sz="2400" i="1" dirty="0" smtClean="0"/>
              <a:t>Rapports sur les outils open source qui peuvent remplacer l’outil</a:t>
            </a:r>
            <a:r>
              <a:rPr lang="fr-CA" sz="2400" i="1" dirty="0" smtClean="0"/>
              <a:t> </a:t>
            </a:r>
            <a:r>
              <a:rPr lang="fr-CA" sz="2400" i="1" dirty="0" smtClean="0"/>
              <a:t>X ?”</a:t>
            </a:r>
          </a:p>
          <a:p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xmlns="" val="1322170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FR" sz="3600" b="0" dirty="0" smtClean="0">
                <a:latin typeface="Tahoma" charset="0"/>
                <a:ea typeface="MS PGothic" charset="0"/>
              </a:rPr>
              <a:t>Développement des référentiels</a:t>
            </a:r>
            <a:r>
              <a:rPr lang="fr-FR" dirty="0">
                <a:latin typeface="Tahoma" charset="0"/>
                <a:ea typeface="MS PGothic" charset="0"/>
              </a:rPr>
              <a:t/>
            </a:r>
            <a:br>
              <a:rPr lang="fr-FR" dirty="0">
                <a:latin typeface="Tahoma" charset="0"/>
                <a:ea typeface="MS PGothic" charset="0"/>
              </a:rPr>
            </a:br>
            <a:endParaRPr lang="fr-FR" sz="2400" b="0" dirty="0">
              <a:solidFill>
                <a:srgbClr val="FFFF00"/>
              </a:solidFill>
              <a:latin typeface="Tahoma" charset="0"/>
              <a:ea typeface="MS PGothic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6325" y="1797050"/>
            <a:ext cx="7689850" cy="494431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fr-CA" sz="2400" b="1" dirty="0" smtClean="0">
                <a:solidFill>
                  <a:srgbClr val="009DD9"/>
                </a:solidFill>
                <a:ea typeface="MS PGothic" charset="0"/>
              </a:rPr>
              <a:t>Primaire et </a:t>
            </a:r>
            <a:r>
              <a:rPr lang="fr-CA" sz="2400" b="1" dirty="0" smtClean="0">
                <a:solidFill>
                  <a:srgbClr val="009DD9"/>
                </a:solidFill>
                <a:ea typeface="MS PGothic" charset="0"/>
              </a:rPr>
              <a:t>secondaire : </a:t>
            </a:r>
            <a:endParaRPr lang="fr-CA" sz="2400" b="1" dirty="0" smtClean="0">
              <a:solidFill>
                <a:srgbClr val="009DD9"/>
              </a:solidFill>
              <a:ea typeface="MS PGothic" charset="0"/>
            </a:endParaRPr>
          </a:p>
          <a:p>
            <a:pPr lvl="1">
              <a:lnSpc>
                <a:spcPct val="90000"/>
              </a:lnSpc>
            </a:pPr>
            <a:r>
              <a:rPr lang="fr-CA" dirty="0" smtClean="0">
                <a:ea typeface="MS PGothic" charset="0"/>
              </a:rPr>
              <a:t>Carrefour Éducation, GRICS, SOFAD</a:t>
            </a:r>
          </a:p>
          <a:p>
            <a:pPr>
              <a:lnSpc>
                <a:spcPct val="90000"/>
              </a:lnSpc>
            </a:pPr>
            <a:r>
              <a:rPr lang="fr-CA" sz="2400" b="1" dirty="0" smtClean="0">
                <a:solidFill>
                  <a:srgbClr val="009DD9"/>
                </a:solidFill>
                <a:ea typeface="MS PGothic" charset="0"/>
              </a:rPr>
              <a:t>Collégial - </a:t>
            </a:r>
            <a:r>
              <a:rPr lang="fr-CA" sz="2400" b="1" dirty="0" smtClean="0">
                <a:solidFill>
                  <a:srgbClr val="009DD9"/>
                </a:solidFill>
                <a:ea typeface="MS PGothic" charset="0"/>
              </a:rPr>
              <a:t>Communauté </a:t>
            </a:r>
            <a:r>
              <a:rPr lang="fr-CA" sz="2400" b="1" dirty="0" smtClean="0">
                <a:solidFill>
                  <a:srgbClr val="009DD9"/>
                </a:solidFill>
                <a:ea typeface="MS PGothic" charset="0"/>
              </a:rPr>
              <a:t>Eurêka :</a:t>
            </a:r>
            <a:r>
              <a:rPr lang="fr-CA" sz="2400" b="1" dirty="0" smtClean="0">
                <a:ea typeface="MS PGothic" charset="0"/>
              </a:rPr>
              <a:t> </a:t>
            </a:r>
            <a:endParaRPr lang="fr-CA" sz="2400" b="1" dirty="0">
              <a:ea typeface="MS PGothic" charset="0"/>
            </a:endParaRPr>
          </a:p>
          <a:p>
            <a:pPr lvl="1">
              <a:lnSpc>
                <a:spcPct val="90000"/>
              </a:lnSpc>
            </a:pPr>
            <a:r>
              <a:rPr lang="fr-CA" dirty="0">
                <a:ea typeface="MS PGothic" charset="0"/>
              </a:rPr>
              <a:t>APOP, CCDMD, </a:t>
            </a:r>
            <a:r>
              <a:rPr lang="fr-CA" dirty="0" err="1">
                <a:ea typeface="MS PGothic" charset="0"/>
              </a:rPr>
              <a:t>DECclic</a:t>
            </a:r>
            <a:r>
              <a:rPr lang="fr-CA" dirty="0">
                <a:ea typeface="MS PGothic" charset="0"/>
              </a:rPr>
              <a:t>, </a:t>
            </a:r>
            <a:r>
              <a:rPr lang="fr-CA" dirty="0" err="1">
                <a:ea typeface="MS PGothic" charset="0"/>
              </a:rPr>
              <a:t>Cégep@distance</a:t>
            </a:r>
            <a:endParaRPr lang="fr-CA" dirty="0">
              <a:ea typeface="MS PGothic" charset="0"/>
            </a:endParaRPr>
          </a:p>
          <a:p>
            <a:pPr>
              <a:lnSpc>
                <a:spcPct val="90000"/>
              </a:lnSpc>
            </a:pPr>
            <a:r>
              <a:rPr lang="fr-CA" sz="2400" b="1" dirty="0" smtClean="0">
                <a:solidFill>
                  <a:srgbClr val="009DD9"/>
                </a:solidFill>
                <a:ea typeface="MS PGothic" charset="0"/>
              </a:rPr>
              <a:t>Universitaire - </a:t>
            </a:r>
            <a:r>
              <a:rPr lang="fr-CA" sz="2400" b="1" dirty="0" smtClean="0">
                <a:solidFill>
                  <a:srgbClr val="009DD9"/>
                </a:solidFill>
                <a:ea typeface="MS PGothic" charset="0"/>
              </a:rPr>
              <a:t>Communauté </a:t>
            </a:r>
            <a:r>
              <a:rPr lang="fr-CA" sz="2400" b="1" dirty="0">
                <a:solidFill>
                  <a:srgbClr val="009DD9"/>
                </a:solidFill>
                <a:ea typeface="MS PGothic" charset="0"/>
              </a:rPr>
              <a:t>Paloma/</a:t>
            </a:r>
            <a:r>
              <a:rPr lang="fr-CA" sz="2400" b="1" dirty="0" err="1">
                <a:solidFill>
                  <a:srgbClr val="009DD9"/>
                </a:solidFill>
                <a:ea typeface="MS PGothic" charset="0"/>
              </a:rPr>
              <a:t>PalomaWeb</a:t>
            </a:r>
            <a:r>
              <a:rPr lang="fr-CA" sz="2400" b="1" dirty="0">
                <a:solidFill>
                  <a:srgbClr val="009DD9"/>
                </a:solidFill>
                <a:ea typeface="MS PGothic" charset="0"/>
              </a:rPr>
              <a:t>:  </a:t>
            </a:r>
          </a:p>
          <a:p>
            <a:pPr lvl="1">
              <a:lnSpc>
                <a:spcPct val="90000"/>
              </a:lnSpc>
            </a:pPr>
            <a:r>
              <a:rPr lang="fr-CA" dirty="0" err="1">
                <a:ea typeface="MS PGothic" charset="0"/>
              </a:rPr>
              <a:t>eduSource</a:t>
            </a:r>
            <a:r>
              <a:rPr lang="fr-CA" dirty="0">
                <a:ea typeface="MS PGothic" charset="0"/>
              </a:rPr>
              <a:t>, RÉA-UQ, </a:t>
            </a:r>
            <a:r>
              <a:rPr lang="fr-CA" dirty="0" err="1">
                <a:ea typeface="MS PGothic" charset="0"/>
              </a:rPr>
              <a:t>eduRafael</a:t>
            </a:r>
            <a:r>
              <a:rPr lang="fr-CA" dirty="0">
                <a:ea typeface="MS PGothic" charset="0"/>
              </a:rPr>
              <a:t>, LORNET-</a:t>
            </a:r>
            <a:r>
              <a:rPr lang="fr-CA" dirty="0" smtClean="0">
                <a:ea typeface="MS PGothic" charset="0"/>
              </a:rPr>
              <a:t>TELOS</a:t>
            </a:r>
            <a:r>
              <a:rPr lang="fr-CA" dirty="0">
                <a:ea typeface="MS PGothic" charset="0"/>
              </a:rPr>
              <a:t>, </a:t>
            </a:r>
            <a:r>
              <a:rPr lang="fr-CA" dirty="0" err="1" smtClean="0">
                <a:ea typeface="MS PGothic" charset="0"/>
              </a:rPr>
              <a:t>Quality</a:t>
            </a:r>
            <a:r>
              <a:rPr lang="fr-CA" dirty="0" smtClean="0">
                <a:ea typeface="MS PGothic" charset="0"/>
              </a:rPr>
              <a:t> for </a:t>
            </a:r>
            <a:r>
              <a:rPr lang="fr-CA" dirty="0" err="1" smtClean="0">
                <a:ea typeface="MS PGothic" charset="0"/>
              </a:rPr>
              <a:t>Reuse</a:t>
            </a:r>
            <a:r>
              <a:rPr lang="fr-CA" dirty="0" smtClean="0">
                <a:ea typeface="MS PGothic" charset="0"/>
              </a:rPr>
              <a:t> (Q4R), IDLD</a:t>
            </a:r>
            <a:endParaRPr lang="fr-CA" dirty="0">
              <a:ea typeface="MS PGothic" charset="0"/>
            </a:endParaRPr>
          </a:p>
          <a:p>
            <a:pPr>
              <a:lnSpc>
                <a:spcPct val="90000"/>
              </a:lnSpc>
            </a:pPr>
            <a:r>
              <a:rPr lang="fr-CA" sz="2400" b="1" dirty="0">
                <a:solidFill>
                  <a:srgbClr val="009DD9"/>
                </a:solidFill>
                <a:ea typeface="MS PGothic" charset="0"/>
              </a:rPr>
              <a:t>Participation aux initiatives </a:t>
            </a:r>
            <a:r>
              <a:rPr lang="fr-CA" sz="2400" b="1" dirty="0" smtClean="0">
                <a:solidFill>
                  <a:srgbClr val="009DD9"/>
                </a:solidFill>
                <a:ea typeface="MS PGothic" charset="0"/>
              </a:rPr>
              <a:t>internationales :</a:t>
            </a:r>
            <a:endParaRPr lang="fr-CA" sz="2400" b="1" dirty="0">
              <a:solidFill>
                <a:srgbClr val="009DD9"/>
              </a:solidFill>
              <a:ea typeface="MS PGothic" charset="0"/>
            </a:endParaRPr>
          </a:p>
          <a:p>
            <a:pPr lvl="1">
              <a:lnSpc>
                <a:spcPct val="90000"/>
              </a:lnSpc>
            </a:pPr>
            <a:r>
              <a:rPr lang="fr-CA" dirty="0">
                <a:ea typeface="MS PGothic" charset="0"/>
              </a:rPr>
              <a:t>GLOBE  (</a:t>
            </a:r>
            <a:r>
              <a:rPr lang="fr-CA" dirty="0" err="1">
                <a:ea typeface="MS PGothic" charset="0"/>
              </a:rPr>
              <a:t>Ariadne</a:t>
            </a:r>
            <a:r>
              <a:rPr lang="fr-CA" dirty="0">
                <a:ea typeface="MS PGothic" charset="0"/>
              </a:rPr>
              <a:t>, Merlot, </a:t>
            </a:r>
            <a:r>
              <a:rPr lang="fr-CA" dirty="0" err="1">
                <a:ea typeface="MS PGothic" charset="0"/>
              </a:rPr>
              <a:t>EdNa</a:t>
            </a:r>
            <a:r>
              <a:rPr lang="fr-CA" dirty="0">
                <a:ea typeface="MS PGothic" charset="0"/>
              </a:rPr>
              <a:t> + autres réseaux </a:t>
            </a:r>
            <a:r>
              <a:rPr lang="fr-CA" dirty="0" smtClean="0">
                <a:ea typeface="MS PGothic" charset="0"/>
              </a:rPr>
              <a:t>)</a:t>
            </a:r>
            <a:endParaRPr lang="fr-CA" dirty="0">
              <a:ea typeface="MS PGothic" charset="0"/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ea typeface="MS PGothic" charset="0"/>
              </a:rPr>
              <a:t>ISO/CEI SC36 19788 </a:t>
            </a:r>
            <a:r>
              <a:rPr lang="en-US" i="1" dirty="0">
                <a:ea typeface="MS PGothic" charset="0"/>
              </a:rPr>
              <a:t>Metadata for learning resources (MLR)</a:t>
            </a:r>
            <a:endParaRPr lang="fr-CA" i="1" dirty="0">
              <a:ea typeface="MS PGothic" charset="0"/>
            </a:endParaRPr>
          </a:p>
          <a:p>
            <a:pPr lvl="1">
              <a:lnSpc>
                <a:spcPct val="90000"/>
              </a:lnSpc>
            </a:pPr>
            <a:r>
              <a:rPr lang="fr-CA" dirty="0">
                <a:ea typeface="MS PGothic" charset="0"/>
              </a:rPr>
              <a:t>IMS : IMS-LD, IMS-</a:t>
            </a:r>
            <a:r>
              <a:rPr lang="fr-CA" dirty="0" smtClean="0">
                <a:ea typeface="MS PGothic" charset="0"/>
              </a:rPr>
              <a:t>LODE (</a:t>
            </a:r>
            <a:r>
              <a:rPr lang="fr-CA" dirty="0" err="1" smtClean="0">
                <a:ea typeface="MS PGothic" charset="0"/>
              </a:rPr>
              <a:t>iLOX</a:t>
            </a:r>
            <a:r>
              <a:rPr lang="fr-CA" dirty="0" smtClean="0">
                <a:ea typeface="MS PGothic" charset="0"/>
              </a:rPr>
              <a:t>)</a:t>
            </a:r>
            <a:endParaRPr lang="fr-CA" dirty="0">
              <a:ea typeface="MS PGothic" charset="0"/>
            </a:endParaRPr>
          </a:p>
          <a:p>
            <a:pPr marL="0" indent="0">
              <a:buNone/>
            </a:pPr>
            <a:endParaRPr lang="fr-CA" sz="2400" dirty="0">
              <a:effectLst>
                <a:outerShdw blurRad="38100" dist="38100" dir="2700000" algn="tl">
                  <a:srgbClr val="04617B"/>
                </a:outerShdw>
              </a:effectLst>
              <a:latin typeface="Tahoma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27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 smtClean="0"/>
              <a:t>Métamodèle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988840"/>
            <a:ext cx="7283152" cy="4389120"/>
          </a:xfrm>
        </p:spPr>
        <p:txBody>
          <a:bodyPr>
            <a:normAutofit/>
          </a:bodyPr>
          <a:lstStyle/>
          <a:p>
            <a:pPr marL="354013" indent="-354013"/>
            <a:r>
              <a:rPr lang="fr-CA" dirty="0"/>
              <a:t>Réseau sémantique des entités communes pertinentes jouant un </a:t>
            </a:r>
            <a:r>
              <a:rPr lang="fr-CA" dirty="0" smtClean="0"/>
              <a:t>rôle </a:t>
            </a:r>
            <a:r>
              <a:rPr lang="fr-CA" dirty="0"/>
              <a:t>dans la dynamique du </a:t>
            </a:r>
            <a:r>
              <a:rPr lang="fr-CA" dirty="0" smtClean="0"/>
              <a:t>système</a:t>
            </a:r>
            <a:endParaRPr lang="fr-CA" dirty="0"/>
          </a:p>
          <a:p>
            <a:pPr marL="354013" indent="-354013"/>
            <a:r>
              <a:rPr lang="fr-FR" dirty="0" smtClean="0"/>
              <a:t>Fournit une base solide à la représentation du réseau d’information</a:t>
            </a:r>
          </a:p>
          <a:p>
            <a:pPr marL="354013" indent="-354013"/>
            <a:r>
              <a:rPr lang="fr-FR" dirty="0" smtClean="0"/>
              <a:t>Permet d’exploiter de multiples standards de métadonnées indépendamment de leur formats d'arrivée</a:t>
            </a:r>
          </a:p>
          <a:p>
            <a:pPr marL="354013" indent="-354013"/>
            <a:r>
              <a:rPr lang="fr-CA" dirty="0" smtClean="0"/>
              <a:t>Appelé à évoluer avec le temps</a:t>
            </a:r>
          </a:p>
          <a:p>
            <a:endParaRPr lang="fr-CA" dirty="0" smtClean="0"/>
          </a:p>
          <a:p>
            <a:endParaRPr lang="fr-FR" dirty="0" smtClean="0"/>
          </a:p>
          <a:p>
            <a:endParaRPr lang="fr-FR" dirty="0" smtClean="0"/>
          </a:p>
          <a:p>
            <a:pPr>
              <a:buNone/>
            </a:pPr>
            <a:endParaRPr lang="fr-FR" dirty="0" smtClean="0"/>
          </a:p>
          <a:p>
            <a:endParaRPr lang="fr-FR" dirty="0" smtClean="0"/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96720"/>
          </a:xfrm>
        </p:spPr>
        <p:txBody>
          <a:bodyPr/>
          <a:lstStyle/>
          <a:p>
            <a:r>
              <a:rPr lang="fr-FR" dirty="0" smtClean="0"/>
              <a:t>Structure du </a:t>
            </a:r>
            <a:r>
              <a:rPr lang="fr-FR" dirty="0" err="1" smtClean="0"/>
              <a:t>métamodèle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2051" name="Picture 3" descr="E:\BRER-documentation\Architecture\Metamodèle\mm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30274"/>
            <a:ext cx="8195688" cy="48419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6713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Avantages techniques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4013" indent="-354013"/>
            <a:r>
              <a:rPr lang="fr-FR" sz="2800" dirty="0" smtClean="0"/>
              <a:t>Architecture modulaire (réelle)</a:t>
            </a:r>
          </a:p>
          <a:p>
            <a:pPr marL="354013" indent="-354013"/>
            <a:r>
              <a:rPr lang="fr-FR" sz="2800" dirty="0" smtClean="0"/>
              <a:t>Services REST, APIs bien définies</a:t>
            </a:r>
          </a:p>
          <a:p>
            <a:pPr marL="354013" indent="-354013"/>
            <a:r>
              <a:rPr lang="fr-FR" sz="2800" dirty="0" smtClean="0"/>
              <a:t>Facilité de maintenance et d’évolution</a:t>
            </a:r>
          </a:p>
          <a:p>
            <a:pPr marL="354013" indent="-354013"/>
            <a:r>
              <a:rPr lang="fr-CA" sz="2800" dirty="0" smtClean="0"/>
              <a:t>Facilité de manipulation des </a:t>
            </a:r>
            <a:r>
              <a:rPr lang="fr-CA" sz="2800" dirty="0" smtClean="0"/>
              <a:t>triples </a:t>
            </a:r>
            <a:r>
              <a:rPr lang="fr-CA" sz="2800" dirty="0" smtClean="0"/>
              <a:t>RDF</a:t>
            </a:r>
          </a:p>
          <a:p>
            <a:pPr marL="354013" indent="-354013"/>
            <a:r>
              <a:rPr lang="fr-CA" sz="2800" dirty="0" smtClean="0"/>
              <a:t>Pouvoir expressif des requêtes SPARQL</a:t>
            </a:r>
          </a:p>
          <a:p>
            <a:pPr marL="354013" indent="-354013"/>
            <a:r>
              <a:rPr lang="fr-CA" sz="2800" dirty="0" smtClean="0"/>
              <a:t>Traitements provenant de sources distribuées</a:t>
            </a:r>
          </a:p>
          <a:p>
            <a:pPr marL="354013" indent="-354013"/>
            <a:r>
              <a:rPr lang="fr-CA" sz="2800" dirty="0" smtClean="0"/>
              <a:t>Capacité d’inférence</a:t>
            </a:r>
          </a:p>
          <a:p>
            <a:pPr marL="354013" indent="-354013"/>
            <a:r>
              <a:rPr lang="fr-CA" sz="2800" dirty="0" smtClean="0"/>
              <a:t>Flexibilité dans les travaux de développement</a:t>
            </a:r>
          </a:p>
          <a:p>
            <a:endParaRPr lang="fr-FR" sz="28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Avantages </a:t>
            </a:r>
            <a:r>
              <a:rPr lang="fr-FR" dirty="0" smtClean="0"/>
              <a:t>pour les usagers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</a:pPr>
            <a:r>
              <a:rPr lang="fr-FR" dirty="0" smtClean="0"/>
              <a:t>Organisation sémantique des ressources existantes ou moissonnées à partir de répertoires choisis</a:t>
            </a:r>
          </a:p>
          <a:p>
            <a:pPr>
              <a:lnSpc>
                <a:spcPct val="110000"/>
              </a:lnSpc>
            </a:pPr>
            <a:r>
              <a:rPr lang="fr-FR" dirty="0" smtClean="0"/>
              <a:t>Recherche inter-formats, </a:t>
            </a:r>
            <a:r>
              <a:rPr lang="fr-FR" dirty="0" smtClean="0"/>
              <a:t>inter-vocabulaires, </a:t>
            </a:r>
            <a:r>
              <a:rPr lang="fr-FR" dirty="0" smtClean="0"/>
              <a:t>inter-linguistiques</a:t>
            </a:r>
          </a:p>
          <a:p>
            <a:pPr>
              <a:lnSpc>
                <a:spcPct val="110000"/>
              </a:lnSpc>
            </a:pPr>
            <a:r>
              <a:rPr lang="fr-FR" dirty="0" smtClean="0"/>
              <a:t>Recherche combinant acteurs (identité), sémantique et contenu des ressources (Dewey,…), propriétés des ressources (groupe d'âge, technologie, pédagogie, …)</a:t>
            </a:r>
          </a:p>
          <a:p>
            <a:pPr>
              <a:lnSpc>
                <a:spcPct val="110000"/>
              </a:lnSpc>
            </a:pPr>
            <a:r>
              <a:rPr lang="fr-FR" dirty="0" smtClean="0"/>
              <a:t>Construction de collections </a:t>
            </a:r>
          </a:p>
          <a:p>
            <a:pPr lvl="1">
              <a:lnSpc>
                <a:spcPct val="110000"/>
              </a:lnSpc>
            </a:pPr>
            <a:r>
              <a:rPr lang="fr-FR" dirty="0" smtClean="0"/>
              <a:t>personnalisées selon différents </a:t>
            </a:r>
            <a:r>
              <a:rPr lang="fr-FR" dirty="0" smtClean="0"/>
              <a:t>critères </a:t>
            </a:r>
            <a:endParaRPr lang="fr-FR" dirty="0" smtClean="0"/>
          </a:p>
          <a:p>
            <a:pPr lvl="1">
              <a:lnSpc>
                <a:spcPct val="110000"/>
              </a:lnSpc>
            </a:pPr>
            <a:r>
              <a:rPr lang="fr-FR" dirty="0" smtClean="0"/>
              <a:t>obtenues et offertes selon différents formats</a:t>
            </a:r>
          </a:p>
          <a:p>
            <a:pPr>
              <a:lnSpc>
                <a:spcPct val="110000"/>
              </a:lnSpc>
            </a:pPr>
            <a:r>
              <a:rPr lang="fr-FR" dirty="0" smtClean="0"/>
              <a:t>Adaptabilité aux formats de métadonnées des fournisseurs de contenu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69482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Interopérabilité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Communautés</a:t>
            </a:r>
          </a:p>
          <a:p>
            <a:endParaRPr lang="fr-CA" dirty="0" smtClean="0"/>
          </a:p>
          <a:p>
            <a:r>
              <a:rPr lang="fr-CA" dirty="0" smtClean="0"/>
              <a:t>Thésaurus SKOS</a:t>
            </a:r>
          </a:p>
          <a:p>
            <a:endParaRPr lang="fr-CA" dirty="0" smtClean="0"/>
          </a:p>
          <a:p>
            <a:pPr>
              <a:buNone/>
            </a:pPr>
            <a:endParaRPr lang="fr-CA" dirty="0" smtClean="0"/>
          </a:p>
          <a:p>
            <a:r>
              <a:rPr lang="fr-CA" dirty="0" err="1" smtClean="0"/>
              <a:t>Linked</a:t>
            </a:r>
            <a:r>
              <a:rPr lang="fr-CA" dirty="0" smtClean="0"/>
              <a:t> data (</a:t>
            </a:r>
            <a:r>
              <a:rPr lang="fr-CA" sz="1800" dirty="0" smtClean="0"/>
              <a:t>SPARQL </a:t>
            </a:r>
            <a:r>
              <a:rPr lang="fr-CA" sz="1800" dirty="0" err="1" smtClean="0"/>
              <a:t>Endpoints</a:t>
            </a:r>
            <a:r>
              <a:rPr lang="fr-CA" sz="1800" dirty="0" smtClean="0"/>
              <a:t>,  services,  ressources</a:t>
            </a:r>
            <a:r>
              <a:rPr lang="fr-CA" sz="2800" dirty="0" smtClean="0"/>
              <a:t>)</a:t>
            </a:r>
          </a:p>
          <a:p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15616" y="3284984"/>
            <a:ext cx="6566428" cy="936104"/>
            <a:chOff x="1115616" y="2348880"/>
            <a:chExt cx="6566428" cy="936104"/>
          </a:xfrm>
        </p:grpSpPr>
        <p:pic>
          <p:nvPicPr>
            <p:cNvPr id="5122" name="Picture 2" descr="E:\BRER-documentation\Architecture\Metamodèle\US-LibraryOfCongress-BookLogo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15616" y="2492896"/>
              <a:ext cx="648072" cy="788056"/>
            </a:xfrm>
            <a:prstGeom prst="rect">
              <a:avLst/>
            </a:prstGeom>
            <a:noFill/>
          </p:spPr>
        </p:pic>
        <p:pic>
          <p:nvPicPr>
            <p:cNvPr id="5123" name="Picture 3" descr="E:\BRER-documentation\Architecture\Metamodèle\rameau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59832" y="2636912"/>
              <a:ext cx="1224136" cy="258620"/>
            </a:xfrm>
            <a:prstGeom prst="rect">
              <a:avLst/>
            </a:prstGeom>
            <a:noFill/>
          </p:spPr>
        </p:pic>
        <p:pic>
          <p:nvPicPr>
            <p:cNvPr id="5124" name="Picture 4" descr="E:\BRER-documentation\Architecture\Metamodèle\bnf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55776" y="2564904"/>
              <a:ext cx="504055" cy="466923"/>
            </a:xfrm>
            <a:prstGeom prst="rect">
              <a:avLst/>
            </a:prstGeom>
            <a:noFill/>
          </p:spPr>
        </p:pic>
        <p:pic>
          <p:nvPicPr>
            <p:cNvPr id="5126" name="Picture 6" descr="E:\BRER-documentation\Architecture\Metamodèle\eurovoc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716016" y="2564904"/>
              <a:ext cx="1851050" cy="480425"/>
            </a:xfrm>
            <a:prstGeom prst="rect">
              <a:avLst/>
            </a:prstGeom>
            <a:noFill/>
          </p:spPr>
        </p:pic>
        <p:pic>
          <p:nvPicPr>
            <p:cNvPr id="5127" name="Picture 7" descr="E:\BRER-documentation\Architecture\Metamodèle\europeana_LogoNouveau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876256" y="2348880"/>
              <a:ext cx="805788" cy="936104"/>
            </a:xfrm>
            <a:prstGeom prst="rect">
              <a:avLst/>
            </a:prstGeom>
            <a:noFill/>
          </p:spPr>
        </p:pic>
      </p:grpSp>
      <p:grpSp>
        <p:nvGrpSpPr>
          <p:cNvPr id="19" name="Group 18"/>
          <p:cNvGrpSpPr/>
          <p:nvPr/>
        </p:nvGrpSpPr>
        <p:grpSpPr>
          <a:xfrm>
            <a:off x="1043608" y="4653136"/>
            <a:ext cx="6250632" cy="1438175"/>
            <a:chOff x="899592" y="5013176"/>
            <a:chExt cx="6250632" cy="1438175"/>
          </a:xfrm>
        </p:grpSpPr>
        <p:grpSp>
          <p:nvGrpSpPr>
            <p:cNvPr id="14" name="Group 13"/>
            <p:cNvGrpSpPr/>
            <p:nvPr/>
          </p:nvGrpSpPr>
          <p:grpSpPr>
            <a:xfrm>
              <a:off x="899592" y="5013176"/>
              <a:ext cx="3592800" cy="1438175"/>
              <a:chOff x="827584" y="3645024"/>
              <a:chExt cx="3592800" cy="1438175"/>
            </a:xfrm>
          </p:grpSpPr>
          <p:pic>
            <p:nvPicPr>
              <p:cNvPr id="5128" name="Picture 8" descr="E:\BRER-documentation\Architecture\Metamodèle\dbpedia_logo.pn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827584" y="3933056"/>
                <a:ext cx="1148879" cy="710647"/>
              </a:xfrm>
              <a:prstGeom prst="rect">
                <a:avLst/>
              </a:prstGeom>
              <a:noFill/>
            </p:spPr>
          </p:pic>
          <p:pic>
            <p:nvPicPr>
              <p:cNvPr id="5129" name="Picture 9" descr="E:\BRER-documentation\Architecture\Metamodèle\geonames.png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2411760" y="3645024"/>
                <a:ext cx="2008624" cy="1438175"/>
              </a:xfrm>
              <a:prstGeom prst="rect">
                <a:avLst/>
              </a:prstGeom>
              <a:noFill/>
            </p:spPr>
          </p:pic>
        </p:grpSp>
        <p:pic>
          <p:nvPicPr>
            <p:cNvPr id="5132" name="Picture 12" descr="E:\BRER-documentation\Architecture\Vocabulaires\factforge-large.gif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788024" y="5445224"/>
              <a:ext cx="2362200" cy="609600"/>
            </a:xfrm>
            <a:prstGeom prst="rect">
              <a:avLst/>
            </a:prstGeom>
            <a:noFill/>
          </p:spPr>
        </p:pic>
      </p:grpSp>
      <p:grpSp>
        <p:nvGrpSpPr>
          <p:cNvPr id="20" name="Group 19"/>
          <p:cNvGrpSpPr/>
          <p:nvPr/>
        </p:nvGrpSpPr>
        <p:grpSpPr>
          <a:xfrm>
            <a:off x="3203848" y="1772816"/>
            <a:ext cx="3207990" cy="952500"/>
            <a:chOff x="3203848" y="1772816"/>
            <a:chExt cx="3207990" cy="952500"/>
          </a:xfrm>
        </p:grpSpPr>
        <p:pic>
          <p:nvPicPr>
            <p:cNvPr id="5131" name="Picture 11" descr="E:\BRER-documentation\Architecture\Vue generale\image_6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5364088" y="1772816"/>
              <a:ext cx="1047750" cy="952500"/>
            </a:xfrm>
            <a:prstGeom prst="rect">
              <a:avLst/>
            </a:prstGeom>
            <a:noFill/>
          </p:spPr>
        </p:pic>
        <p:pic>
          <p:nvPicPr>
            <p:cNvPr id="1026" name="Picture 2" descr="E:\BRER-documentation\Architecture\Metamodèle\foaf-logo-transparent-with-title.gif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203848" y="1988840"/>
              <a:ext cx="1809750" cy="59055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/>
          </a:bodyPr>
          <a:lstStyle/>
          <a:p>
            <a:r>
              <a:rPr lang="fr-FR" sz="3600" dirty="0" smtClean="0"/>
              <a:t>Vision : un espace francophone de partage</a:t>
            </a:r>
            <a:endParaRPr lang="fr-FR" sz="3600" dirty="0"/>
          </a:p>
        </p:txBody>
      </p:sp>
      <p:pic>
        <p:nvPicPr>
          <p:cNvPr id="5" name="Imag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56792"/>
            <a:ext cx="6840760" cy="47525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134030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Pourquoi pas Google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3568" y="1556792"/>
            <a:ext cx="7859216" cy="5112568"/>
          </a:xfrm>
        </p:spPr>
        <p:txBody>
          <a:bodyPr>
            <a:normAutofit fontScale="77500" lnSpcReduction="20000"/>
          </a:bodyPr>
          <a:lstStyle/>
          <a:p>
            <a:pPr marL="514350" lvl="0" indent="-514350">
              <a:lnSpc>
                <a:spcPct val="120000"/>
              </a:lnSpc>
              <a:buClr>
                <a:schemeClr val="accent1">
                  <a:lumMod val="75000"/>
                </a:schemeClr>
              </a:buClr>
              <a:buSzPct val="109000"/>
              <a:buFont typeface="+mj-lt"/>
              <a:buAutoNum type="arabicPeriod"/>
            </a:pPr>
            <a:r>
              <a:rPr lang="fr-FR" dirty="0" smtClean="0"/>
              <a:t>La crédibilité du contenu pour la formation doit être garantie par des institutions reconnues, produites par des enseignants </a:t>
            </a:r>
            <a:r>
              <a:rPr lang="fr-FR" dirty="0"/>
              <a:t>qualifiés.</a:t>
            </a:r>
            <a:endParaRPr lang="fr-CA" dirty="0"/>
          </a:p>
          <a:p>
            <a:pPr marL="514350" indent="-514350">
              <a:lnSpc>
                <a:spcPct val="120000"/>
              </a:lnSpc>
              <a:buClr>
                <a:schemeClr val="accent1">
                  <a:lumMod val="75000"/>
                </a:schemeClr>
              </a:buClr>
              <a:buSzPct val="109000"/>
              <a:buFont typeface="+mj-lt"/>
              <a:buAutoNum type="arabicPeriod"/>
            </a:pPr>
            <a:r>
              <a:rPr lang="fr-FR" dirty="0"/>
              <a:t>Les </a:t>
            </a:r>
            <a:r>
              <a:rPr lang="fr-FR" dirty="0" smtClean="0"/>
              <a:t>métadonnées prescrites </a:t>
            </a:r>
            <a:r>
              <a:rPr lang="fr-FR" dirty="0"/>
              <a:t>dans les profils </a:t>
            </a:r>
            <a:r>
              <a:rPr lang="fr-FR" dirty="0" smtClean="0"/>
              <a:t>d’application standards </a:t>
            </a:r>
            <a:r>
              <a:rPr lang="fr-FR" dirty="0"/>
              <a:t>fournissent de précieuses informations </a:t>
            </a:r>
            <a:r>
              <a:rPr lang="fr-FR" dirty="0" smtClean="0"/>
              <a:t>non disponibles </a:t>
            </a:r>
            <a:r>
              <a:rPr lang="fr-FR" dirty="0"/>
              <a:t>lors d’une simple recherche sur le </a:t>
            </a:r>
            <a:r>
              <a:rPr lang="fr-FR" dirty="0" smtClean="0"/>
              <a:t>Web</a:t>
            </a:r>
            <a:r>
              <a:rPr lang="fr-CA" dirty="0" smtClean="0"/>
              <a:t>, notamment </a:t>
            </a:r>
            <a:r>
              <a:rPr lang="fr-FR" dirty="0" smtClean="0"/>
              <a:t>sur </a:t>
            </a:r>
            <a:r>
              <a:rPr lang="fr-FR" dirty="0"/>
              <a:t>les droits </a:t>
            </a:r>
            <a:r>
              <a:rPr lang="fr-FR" dirty="0" smtClean="0"/>
              <a:t>d’utilisation. </a:t>
            </a:r>
            <a:endParaRPr lang="fr-CA" dirty="0"/>
          </a:p>
          <a:p>
            <a:pPr marL="514350" lvl="0" indent="-514350">
              <a:lnSpc>
                <a:spcPct val="120000"/>
              </a:lnSpc>
              <a:buClr>
                <a:schemeClr val="accent1">
                  <a:lumMod val="75000"/>
                </a:schemeClr>
              </a:buClr>
              <a:buSzPct val="109000"/>
              <a:buFont typeface="+mj-lt"/>
              <a:buAutoNum type="arabicPeriod"/>
            </a:pPr>
            <a:r>
              <a:rPr lang="fr-FR" dirty="0" smtClean="0"/>
              <a:t>Plusieurs référentiels organisent l’ajout </a:t>
            </a:r>
            <a:r>
              <a:rPr lang="fr-FR" dirty="0"/>
              <a:t>de commentaires et </a:t>
            </a:r>
            <a:r>
              <a:rPr lang="fr-FR" dirty="0" smtClean="0"/>
              <a:t>de recommandations fort utiles</a:t>
            </a:r>
            <a:r>
              <a:rPr lang="fr-CA" dirty="0" smtClean="0"/>
              <a:t> pour la réutilisation.</a:t>
            </a:r>
            <a:endParaRPr lang="fr-CA" dirty="0"/>
          </a:p>
          <a:p>
            <a:pPr marL="514350" lvl="0" indent="-514350">
              <a:lnSpc>
                <a:spcPct val="120000"/>
              </a:lnSpc>
              <a:buClr>
                <a:schemeClr val="accent1">
                  <a:lumMod val="75000"/>
                </a:schemeClr>
              </a:buClr>
              <a:buSzPct val="109000"/>
              <a:buFont typeface="+mj-lt"/>
              <a:buAutoNum type="arabicPeriod"/>
            </a:pPr>
            <a:r>
              <a:rPr lang="fr-FR" dirty="0"/>
              <a:t>Des projets comme </a:t>
            </a:r>
            <a:r>
              <a:rPr lang="fr-FR" i="1" dirty="0" err="1"/>
              <a:t>Quality</a:t>
            </a:r>
            <a:r>
              <a:rPr lang="fr-FR" i="1" dirty="0"/>
              <a:t> for </a:t>
            </a:r>
            <a:r>
              <a:rPr lang="fr-FR" i="1" dirty="0" err="1" smtClean="0"/>
              <a:t>Reuse</a:t>
            </a:r>
            <a:r>
              <a:rPr lang="fr-FR" dirty="0" smtClean="0"/>
              <a:t> (</a:t>
            </a:r>
            <a:r>
              <a:rPr lang="fr-FR" u="sng" dirty="0" smtClean="0"/>
              <a:t>www.q4r.org</a:t>
            </a:r>
            <a:r>
              <a:rPr lang="fr-FR" dirty="0" smtClean="0"/>
              <a:t>), </a:t>
            </a:r>
            <a:r>
              <a:rPr lang="fr-FR" dirty="0"/>
              <a:t>lancé par la TÉLUQ, contribuent également </a:t>
            </a:r>
            <a:r>
              <a:rPr lang="fr-FR" dirty="0" smtClean="0"/>
              <a:t>à la </a:t>
            </a:r>
            <a:r>
              <a:rPr lang="fr-FR" dirty="0" smtClean="0"/>
              <a:t>qualité </a:t>
            </a:r>
            <a:r>
              <a:rPr lang="fr-FR" dirty="0" smtClean="0"/>
              <a:t>des ressources</a:t>
            </a:r>
            <a:r>
              <a:rPr lang="fr-CA" dirty="0" smtClean="0"/>
              <a:t> et de leur référencement.</a:t>
            </a:r>
            <a:endParaRPr lang="fr-CA" dirty="0"/>
          </a:p>
          <a:p>
            <a:pPr marL="514350" lvl="0" indent="-514350">
              <a:lnSpc>
                <a:spcPct val="120000"/>
              </a:lnSpc>
              <a:buClr>
                <a:schemeClr val="accent1">
                  <a:lumMod val="75000"/>
                </a:schemeClr>
              </a:buClr>
              <a:buSzPct val="109000"/>
              <a:buFont typeface="+mj-lt"/>
              <a:buAutoNum type="arabicPeriod"/>
            </a:pPr>
            <a:r>
              <a:rPr lang="fr-FR" dirty="0" smtClean="0"/>
              <a:t>Les recherches à l’aide </a:t>
            </a:r>
            <a:r>
              <a:rPr lang="fr-FR" dirty="0"/>
              <a:t>des propriétés des </a:t>
            </a:r>
            <a:r>
              <a:rPr lang="fr-FR" dirty="0" smtClean="0"/>
              <a:t>ressources peuvent être ciblées </a:t>
            </a:r>
            <a:r>
              <a:rPr lang="fr-FR" dirty="0"/>
              <a:t>en fonction des besoins des </a:t>
            </a:r>
            <a:r>
              <a:rPr lang="fr-FR" dirty="0" smtClean="0"/>
              <a:t>usagers, mieux que </a:t>
            </a:r>
            <a:r>
              <a:rPr lang="fr-FR" dirty="0"/>
              <a:t>sur la base de vagues mots-</a:t>
            </a:r>
            <a:r>
              <a:rPr lang="fr-FR" dirty="0" smtClean="0"/>
              <a:t>clés</a:t>
            </a:r>
            <a:r>
              <a:rPr lang="fr-CA" dirty="0" smtClean="0"/>
              <a:t>.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xmlns="" val="2654535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b="0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  <a:ea typeface="MS PGothic" charset="0"/>
              </a:rPr>
              <a:t>En conclusion…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43608" y="2132856"/>
            <a:ext cx="7775575" cy="4213225"/>
          </a:xfrm>
        </p:spPr>
        <p:txBody>
          <a:bodyPr/>
          <a:lstStyle/>
          <a:p>
            <a:pPr marL="354013" indent="-354013"/>
            <a:r>
              <a:rPr lang="fr-FR" dirty="0">
                <a:ea typeface="MS PGothic" charset="0"/>
              </a:rPr>
              <a:t>Projet </a:t>
            </a:r>
            <a:r>
              <a:rPr lang="fr-FR" dirty="0" smtClean="0">
                <a:ea typeface="MS PGothic" charset="0"/>
              </a:rPr>
              <a:t>ambitieux, mais nécessaire</a:t>
            </a:r>
            <a:endParaRPr lang="fr-FR" dirty="0">
              <a:ea typeface="MS PGothic" charset="0"/>
            </a:endParaRPr>
          </a:p>
          <a:p>
            <a:pPr marL="354013" indent="-354013"/>
            <a:r>
              <a:rPr lang="fr-FR" dirty="0">
                <a:ea typeface="MS PGothic" charset="0"/>
              </a:rPr>
              <a:t>Ressources </a:t>
            </a:r>
            <a:r>
              <a:rPr lang="fr-FR" dirty="0" smtClean="0">
                <a:ea typeface="MS PGothic" charset="0"/>
              </a:rPr>
              <a:t>limitées pour le développement</a:t>
            </a:r>
            <a:endParaRPr lang="fr-FR" dirty="0">
              <a:ea typeface="MS PGothic" charset="0"/>
            </a:endParaRPr>
          </a:p>
          <a:p>
            <a:pPr marL="354013" indent="-354013"/>
            <a:r>
              <a:rPr lang="fr-CA" dirty="0" smtClean="0">
                <a:ea typeface="MS PGothic" charset="0"/>
              </a:rPr>
              <a:t>Nécessité de conjuguer </a:t>
            </a:r>
            <a:r>
              <a:rPr lang="fr-CA" altLang="ja-JP" dirty="0" smtClean="0">
                <a:ea typeface="MS PGothic" charset="0"/>
              </a:rPr>
              <a:t>les </a:t>
            </a:r>
            <a:r>
              <a:rPr lang="fr-CA" altLang="ja-JP" dirty="0">
                <a:ea typeface="MS PGothic" charset="0"/>
              </a:rPr>
              <a:t>efforts avec </a:t>
            </a:r>
            <a:r>
              <a:rPr lang="fr-CA" altLang="ja-JP" dirty="0" smtClean="0">
                <a:ea typeface="MS PGothic" charset="0"/>
              </a:rPr>
              <a:t>d’autres </a:t>
            </a:r>
            <a:r>
              <a:rPr lang="fr-CA" altLang="ja-JP" dirty="0">
                <a:ea typeface="MS PGothic" charset="0"/>
              </a:rPr>
              <a:t>partenaires  poursuivant les mêmes objectifs :  échange, partage et mutualisation </a:t>
            </a:r>
            <a:r>
              <a:rPr lang="fr-CA" altLang="ja-JP" dirty="0" smtClean="0">
                <a:ea typeface="MS PGothic" charset="0"/>
              </a:rPr>
              <a:t>des </a:t>
            </a:r>
            <a:r>
              <a:rPr lang="fr-CA" altLang="ja-JP" dirty="0">
                <a:ea typeface="MS PGothic" charset="0"/>
              </a:rPr>
              <a:t>ressources éducatives </a:t>
            </a:r>
            <a:r>
              <a:rPr lang="fr-CA" altLang="ja-JP" dirty="0" smtClean="0">
                <a:ea typeface="MS PGothic" charset="0"/>
              </a:rPr>
              <a:t>numériques et des outils</a:t>
            </a:r>
          </a:p>
          <a:p>
            <a:pPr marL="354013" indent="-354013"/>
            <a:r>
              <a:rPr lang="fr-CA" altLang="ja-JP" dirty="0" smtClean="0">
                <a:ea typeface="MS PGothic" charset="0"/>
              </a:rPr>
              <a:t>Collaboration UNIT, ORI-OAI</a:t>
            </a:r>
          </a:p>
          <a:p>
            <a:pPr marL="354013" indent="-354013"/>
            <a:r>
              <a:rPr lang="fr-CA" altLang="ja-JP" dirty="0" smtClean="0">
                <a:ea typeface="MS PGothic" charset="0"/>
              </a:rPr>
              <a:t>Projet REFRER proposé au Fonds francophone des inforoutes (Maroc, Tunisie, France, Québec)</a:t>
            </a:r>
          </a:p>
          <a:p>
            <a:pPr>
              <a:buFont typeface="Wingdings" charset="0"/>
              <a:buNone/>
            </a:pPr>
            <a:endParaRPr lang="fr-CA" dirty="0">
              <a:effectLst>
                <a:outerShdw blurRad="38100" dist="38100" dir="2700000" algn="tl">
                  <a:srgbClr val="04617B"/>
                </a:outerShdw>
              </a:effectLst>
              <a:latin typeface="Tahoma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4389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laceholder" descr="Cover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01813" y="2106613"/>
            <a:ext cx="3992562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Rectangle 12"/>
          <p:cNvSpPr>
            <a:spLocks noChangeArrowheads="1"/>
          </p:cNvSpPr>
          <p:nvPr/>
        </p:nvSpPr>
        <p:spPr bwMode="auto">
          <a:xfrm>
            <a:off x="1803400" y="1963738"/>
            <a:ext cx="3987800" cy="146050"/>
          </a:xfrm>
          <a:prstGeom prst="rect">
            <a:avLst/>
          </a:prstGeom>
          <a:solidFill>
            <a:srgbClr val="20586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 bIns="91440"/>
          <a:lstStyle/>
          <a:p>
            <a:endParaRPr lang="fr-FR"/>
          </a:p>
        </p:txBody>
      </p:sp>
      <p:sp>
        <p:nvSpPr>
          <p:cNvPr id="18437" name="Rectangle 13"/>
          <p:cNvSpPr>
            <a:spLocks noChangeArrowheads="1"/>
          </p:cNvSpPr>
          <p:nvPr/>
        </p:nvSpPr>
        <p:spPr bwMode="auto">
          <a:xfrm>
            <a:off x="2915816" y="2812156"/>
            <a:ext cx="6228184" cy="3384376"/>
          </a:xfrm>
          <a:prstGeom prst="rect">
            <a:avLst/>
          </a:prstGeom>
          <a:solidFill>
            <a:srgbClr val="205867"/>
          </a:solidFill>
          <a:ln w="19050">
            <a:solidFill>
              <a:srgbClr val="4A7EBB"/>
            </a:solidFill>
            <a:miter lim="800000"/>
            <a:headEnd/>
            <a:tailEnd/>
          </a:ln>
        </p:spPr>
        <p:txBody>
          <a:bodyPr tIns="91440" bIns="91440"/>
          <a:lstStyle/>
          <a:p>
            <a:r>
              <a:rPr lang="fr-CA" sz="2000" i="1" dirty="0" smtClean="0">
                <a:solidFill>
                  <a:schemeClr val="tx2"/>
                </a:solidFill>
                <a:cs typeface="Times New Roman" charset="0"/>
              </a:rPr>
              <a:t>Direction</a:t>
            </a:r>
            <a:r>
              <a:rPr lang="fr-CA" sz="2000" dirty="0" smtClean="0">
                <a:solidFill>
                  <a:schemeClr val="tx2"/>
                </a:solidFill>
                <a:cs typeface="Times New Roman" charset="0"/>
              </a:rPr>
              <a:t> </a:t>
            </a:r>
            <a:r>
              <a:rPr lang="fr-CA" sz="2000" dirty="0">
                <a:solidFill>
                  <a:srgbClr val="FFFFFF"/>
                </a:solidFill>
                <a:cs typeface="Times New Roman" charset="0"/>
              </a:rPr>
              <a:t>: </a:t>
            </a:r>
            <a:r>
              <a:rPr lang="fr-CA" sz="2000" dirty="0" smtClean="0">
                <a:solidFill>
                  <a:srgbClr val="FFFFFF"/>
                </a:solidFill>
                <a:cs typeface="Times New Roman" charset="0"/>
              </a:rPr>
              <a:t> </a:t>
            </a:r>
          </a:p>
          <a:p>
            <a:r>
              <a:rPr lang="fr-CA" sz="2000" dirty="0" smtClean="0">
                <a:solidFill>
                  <a:srgbClr val="FFFFFF"/>
                </a:solidFill>
                <a:cs typeface="Times New Roman" charset="0"/>
              </a:rPr>
              <a:t>Gilbert Paquette (TÉLUQ) </a:t>
            </a:r>
            <a:r>
              <a:rPr lang="fr-CA" sz="2000" dirty="0">
                <a:solidFill>
                  <a:srgbClr val="FFFFFF"/>
                </a:solidFill>
                <a:cs typeface="Times New Roman" charset="0"/>
              </a:rPr>
              <a:t>et Pierre-Julien </a:t>
            </a:r>
            <a:r>
              <a:rPr lang="fr-CA" sz="2000" dirty="0" smtClean="0">
                <a:solidFill>
                  <a:srgbClr val="FFFFFF"/>
                </a:solidFill>
                <a:cs typeface="Times New Roman" charset="0"/>
              </a:rPr>
              <a:t>Guay (VTÉ)</a:t>
            </a:r>
            <a:endParaRPr lang="fr-CA" sz="2000" dirty="0">
              <a:solidFill>
                <a:srgbClr val="FFFFFF"/>
              </a:solidFill>
              <a:cs typeface="Times New Roman" charset="0"/>
            </a:endParaRPr>
          </a:p>
          <a:p>
            <a:r>
              <a:rPr lang="fr-CA" sz="2000" i="1" dirty="0">
                <a:solidFill>
                  <a:schemeClr val="tx2"/>
                </a:solidFill>
                <a:cs typeface="Times New Roman" charset="0"/>
              </a:rPr>
              <a:t>Coordination</a:t>
            </a:r>
            <a:r>
              <a:rPr lang="fr-CA" sz="2000" dirty="0">
                <a:solidFill>
                  <a:srgbClr val="FFFFFF"/>
                </a:solidFill>
                <a:cs typeface="Times New Roman" charset="0"/>
              </a:rPr>
              <a:t> : </a:t>
            </a:r>
            <a:r>
              <a:rPr lang="fr-CA" sz="2000" dirty="0" smtClean="0">
                <a:solidFill>
                  <a:srgbClr val="FFFFFF"/>
                </a:solidFill>
                <a:cs typeface="Times New Roman" charset="0"/>
              </a:rPr>
              <a:t> Monique </a:t>
            </a:r>
            <a:r>
              <a:rPr lang="fr-CA" sz="2000" dirty="0">
                <a:solidFill>
                  <a:srgbClr val="FFFFFF"/>
                </a:solidFill>
                <a:cs typeface="Times New Roman" charset="0"/>
              </a:rPr>
              <a:t>Charpentier</a:t>
            </a:r>
          </a:p>
          <a:p>
            <a:r>
              <a:rPr lang="fr-CA" sz="2000" i="1" dirty="0">
                <a:solidFill>
                  <a:schemeClr val="tx2"/>
                </a:solidFill>
                <a:cs typeface="Times New Roman" charset="0"/>
              </a:rPr>
              <a:t>Équipe architecture et développement </a:t>
            </a:r>
            <a:r>
              <a:rPr lang="fr-CA" sz="2000" dirty="0">
                <a:solidFill>
                  <a:srgbClr val="FFFFFF"/>
                </a:solidFill>
                <a:cs typeface="Times New Roman" charset="0"/>
              </a:rPr>
              <a:t>:  </a:t>
            </a:r>
          </a:p>
          <a:p>
            <a:r>
              <a:rPr lang="fr-CA" sz="2000" dirty="0">
                <a:solidFill>
                  <a:srgbClr val="FFFFFF"/>
                </a:solidFill>
                <a:cs typeface="Times New Roman" charset="0"/>
              </a:rPr>
              <a:t>  Benoit Grégoire, Alexis </a:t>
            </a:r>
            <a:r>
              <a:rPr lang="fr-CA" sz="2000" dirty="0" err="1">
                <a:solidFill>
                  <a:srgbClr val="FFFFFF"/>
                </a:solidFill>
                <a:cs typeface="Times New Roman" charset="0"/>
              </a:rPr>
              <a:t>Miara</a:t>
            </a:r>
            <a:r>
              <a:rPr lang="fr-CA" sz="2000" dirty="0">
                <a:solidFill>
                  <a:srgbClr val="FFFFFF"/>
                </a:solidFill>
                <a:cs typeface="Times New Roman" charset="0"/>
              </a:rPr>
              <a:t>, Frédéric Bergeron</a:t>
            </a:r>
          </a:p>
          <a:p>
            <a:r>
              <a:rPr lang="fr-CA" sz="2000" i="1" dirty="0">
                <a:solidFill>
                  <a:schemeClr val="tx2"/>
                </a:solidFill>
                <a:cs typeface="Times New Roman" charset="0"/>
              </a:rPr>
              <a:t>Équipe fonctionnelle</a:t>
            </a:r>
            <a:r>
              <a:rPr lang="fr-CA" sz="2000" i="1" dirty="0">
                <a:solidFill>
                  <a:srgbClr val="FFFFFF"/>
                </a:solidFill>
                <a:cs typeface="Times New Roman" charset="0"/>
              </a:rPr>
              <a:t>:</a:t>
            </a:r>
          </a:p>
          <a:p>
            <a:r>
              <a:rPr lang="fr-CA" sz="2000" dirty="0">
                <a:solidFill>
                  <a:srgbClr val="FFFFFF"/>
                </a:solidFill>
                <a:cs typeface="Times New Roman" charset="0"/>
              </a:rPr>
              <a:t>   Andrée Beaudin-</a:t>
            </a:r>
            <a:r>
              <a:rPr lang="fr-CA" sz="2000" dirty="0" err="1">
                <a:solidFill>
                  <a:srgbClr val="FFFFFF"/>
                </a:solidFill>
                <a:cs typeface="Times New Roman" charset="0"/>
              </a:rPr>
              <a:t>Lecours</a:t>
            </a:r>
            <a:r>
              <a:rPr lang="fr-CA" sz="2000" dirty="0">
                <a:solidFill>
                  <a:srgbClr val="FFFFFF"/>
                </a:solidFill>
                <a:cs typeface="Times New Roman" charset="0"/>
              </a:rPr>
              <a:t>, Monique </a:t>
            </a:r>
            <a:r>
              <a:rPr lang="fr-CA" sz="2000" dirty="0" smtClean="0">
                <a:solidFill>
                  <a:srgbClr val="FFFFFF"/>
                </a:solidFill>
                <a:cs typeface="Times New Roman" charset="0"/>
              </a:rPr>
              <a:t>Charpentier   </a:t>
            </a:r>
            <a:r>
              <a:rPr lang="fr-CA" sz="2000" i="1" dirty="0">
                <a:solidFill>
                  <a:schemeClr val="tx2"/>
                </a:solidFill>
                <a:cs typeface="Times New Roman" charset="0"/>
              </a:rPr>
              <a:t>Consultants</a:t>
            </a:r>
            <a:r>
              <a:rPr lang="fr-CA" sz="2000" i="1" dirty="0" smtClean="0">
                <a:solidFill>
                  <a:srgbClr val="FFFFFF"/>
                </a:solidFill>
                <a:cs typeface="Times New Roman" charset="0"/>
              </a:rPr>
              <a:t> </a:t>
            </a:r>
            <a:r>
              <a:rPr lang="fr-CA" sz="2000" i="1" dirty="0">
                <a:solidFill>
                  <a:srgbClr val="FFFFFF"/>
                </a:solidFill>
                <a:cs typeface="Times New Roman" charset="0"/>
              </a:rPr>
              <a:t>: </a:t>
            </a:r>
            <a:endParaRPr lang="fr-CA" sz="2000" i="1" dirty="0" smtClean="0">
              <a:solidFill>
                <a:srgbClr val="FFFFFF"/>
              </a:solidFill>
              <a:cs typeface="Times New Roman" charset="0"/>
            </a:endParaRPr>
          </a:p>
          <a:p>
            <a:r>
              <a:rPr lang="fr-CA" sz="2000" dirty="0">
                <a:solidFill>
                  <a:srgbClr val="FFFFFF"/>
                </a:solidFill>
                <a:cs typeface="Times New Roman" charset="0"/>
              </a:rPr>
              <a:t> </a:t>
            </a:r>
            <a:r>
              <a:rPr lang="fr-CA" sz="2000" dirty="0" smtClean="0">
                <a:solidFill>
                  <a:srgbClr val="FFFFFF"/>
                </a:solidFill>
                <a:cs typeface="Times New Roman" charset="0"/>
              </a:rPr>
              <a:t>  Marc</a:t>
            </a:r>
            <a:r>
              <a:rPr lang="fr-CA" sz="2000" dirty="0">
                <a:solidFill>
                  <a:srgbClr val="FFFFFF"/>
                </a:solidFill>
                <a:cs typeface="Times New Roman" charset="0"/>
              </a:rPr>
              <a:t>-Antoine Parent (GTN-Québec)</a:t>
            </a:r>
          </a:p>
          <a:p>
            <a:r>
              <a:rPr lang="fr-CA" sz="2000" dirty="0" smtClean="0">
                <a:solidFill>
                  <a:srgbClr val="FFFFFF"/>
                </a:solidFill>
                <a:cs typeface="Times New Roman" charset="0"/>
              </a:rPr>
              <a:t>   Yohan </a:t>
            </a:r>
            <a:r>
              <a:rPr lang="fr-CA" sz="2000" dirty="0" err="1">
                <a:solidFill>
                  <a:srgbClr val="FFFFFF"/>
                </a:solidFill>
                <a:cs typeface="Times New Roman" charset="0"/>
              </a:rPr>
              <a:t>Colmant</a:t>
            </a:r>
            <a:r>
              <a:rPr lang="fr-CA" sz="2000" dirty="0">
                <a:solidFill>
                  <a:srgbClr val="FFFFFF"/>
                </a:solidFill>
                <a:cs typeface="Times New Roman" charset="0"/>
              </a:rPr>
              <a:t> (ORI-OAI)</a:t>
            </a: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908720"/>
            <a:ext cx="7851648" cy="905272"/>
          </a:xfrm>
        </p:spPr>
        <p:txBody>
          <a:bodyPr>
            <a:normAutofit/>
          </a:bodyPr>
          <a:lstStyle/>
          <a:p>
            <a:pPr algn="ctr"/>
            <a:r>
              <a:rPr lang="fr-FR" sz="4800" dirty="0" smtClean="0"/>
              <a:t>Questions? </a:t>
            </a:r>
            <a:r>
              <a:rPr lang="fr-FR" sz="4800" dirty="0" smtClean="0"/>
              <a:t>Commentaires?</a:t>
            </a:r>
            <a:endParaRPr lang="fr-FR" sz="4800" dirty="0"/>
          </a:p>
        </p:txBody>
      </p:sp>
      <p:sp>
        <p:nvSpPr>
          <p:cNvPr id="3" name="Rectangle 2"/>
          <p:cNvSpPr/>
          <p:nvPr/>
        </p:nvSpPr>
        <p:spPr>
          <a:xfrm>
            <a:off x="5724128" y="2401724"/>
            <a:ext cx="29523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CA" sz="2400" b="1" dirty="0">
                <a:solidFill>
                  <a:srgbClr val="FFFFFF"/>
                </a:solidFill>
                <a:cs typeface="Times New Roman" charset="0"/>
              </a:rPr>
              <a:t>Équipe BRER     </a:t>
            </a:r>
          </a:p>
        </p:txBody>
      </p:sp>
    </p:spTree>
    <p:extLst>
      <p:ext uri="{BB962C8B-B14F-4D97-AF65-F5344CB8AC3E}">
        <p14:creationId xmlns:p14="http://schemas.microsoft.com/office/powerpoint/2010/main" xmlns="" val="17130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24712"/>
          </a:xfrm>
        </p:spPr>
        <p:txBody>
          <a:bodyPr/>
          <a:lstStyle/>
          <a:p>
            <a:pPr algn="l"/>
            <a:r>
              <a:rPr lang="fr-FR" sz="3600" b="0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  <a:ea typeface="MS PGothic" charset="0"/>
              </a:rPr>
              <a:t>Projet BRER : données générales</a:t>
            </a:r>
            <a:endParaRPr lang="fr-FR" sz="2400" b="0" dirty="0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ahoma" charset="0"/>
              <a:ea typeface="MS PGothic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7" y="1772816"/>
            <a:ext cx="8615114" cy="4878387"/>
          </a:xfrm>
        </p:spPr>
        <p:txBody>
          <a:bodyPr>
            <a:normAutofit lnSpcReduction="10000"/>
          </a:bodyPr>
          <a:lstStyle/>
          <a:p>
            <a:r>
              <a:rPr lang="fr-CA" sz="2400" dirty="0" smtClean="0">
                <a:ea typeface="MS PGothic" charset="0"/>
              </a:rPr>
              <a:t>Durée : 3 ans (octobre 2010 à septembre 2013)</a:t>
            </a:r>
          </a:p>
          <a:p>
            <a:r>
              <a:rPr lang="fr-CA" sz="2400" dirty="0" smtClean="0">
                <a:ea typeface="MS PGothic" charset="0"/>
              </a:rPr>
              <a:t>Appui financier  500 000 $ : Ministère de l</a:t>
            </a:r>
            <a:r>
              <a:rPr lang="en-CA" sz="2400" dirty="0" smtClean="0">
                <a:ea typeface="MS PGothic" charset="0"/>
              </a:rPr>
              <a:t>’</a:t>
            </a:r>
            <a:r>
              <a:rPr lang="fr-CA" altLang="ja-JP" sz="2400" dirty="0" smtClean="0">
                <a:ea typeface="MS PGothic" charset="0"/>
              </a:rPr>
              <a:t>Éducation du Québec</a:t>
            </a:r>
          </a:p>
          <a:p>
            <a:r>
              <a:rPr lang="fr-CA" sz="2400" dirty="0" smtClean="0">
                <a:ea typeface="MS PGothic" charset="0"/>
              </a:rPr>
              <a:t>Partenaires de réalisation : </a:t>
            </a:r>
          </a:p>
          <a:p>
            <a:pPr lvl="1">
              <a:buSzPct val="125000"/>
              <a:buFont typeface="Arial"/>
              <a:buChar char="•"/>
            </a:pPr>
            <a:r>
              <a:rPr lang="fr-CA" dirty="0" smtClean="0">
                <a:ea typeface="MS PGothic" charset="0"/>
              </a:rPr>
              <a:t>Télé-Université du Québec  - TÉLUQ (Centre de recherche LICEF) </a:t>
            </a:r>
          </a:p>
          <a:p>
            <a:pPr lvl="1">
              <a:buSzPct val="125000"/>
              <a:buFont typeface="Arial"/>
              <a:buChar char="•"/>
            </a:pPr>
            <a:r>
              <a:rPr lang="fr-CA" dirty="0" smtClean="0">
                <a:ea typeface="MS PGothic" charset="0"/>
              </a:rPr>
              <a:t>Collège de Bois-de-Boulogne (Vitrine </a:t>
            </a:r>
            <a:r>
              <a:rPr lang="fr-CA" dirty="0" smtClean="0">
                <a:ea typeface="MS PGothic" charset="0"/>
              </a:rPr>
              <a:t>technologie –</a:t>
            </a:r>
            <a:r>
              <a:rPr lang="fr-CA" dirty="0" smtClean="0">
                <a:ea typeface="MS PGothic" charset="0"/>
              </a:rPr>
              <a:t>é</a:t>
            </a:r>
            <a:r>
              <a:rPr lang="fr-CA" dirty="0" smtClean="0">
                <a:ea typeface="MS PGothic" charset="0"/>
              </a:rPr>
              <a:t>ducation - VTÉ)</a:t>
            </a:r>
            <a:endParaRPr lang="fr-CA" dirty="0" smtClean="0">
              <a:ea typeface="MS PGothic" charset="0"/>
            </a:endParaRPr>
          </a:p>
          <a:p>
            <a:r>
              <a:rPr lang="fr-CA" sz="2400" dirty="0" smtClean="0">
                <a:ea typeface="MS PGothic" charset="0"/>
              </a:rPr>
              <a:t>Partenaires conseils: </a:t>
            </a:r>
          </a:p>
          <a:p>
            <a:pPr lvl="1"/>
            <a:r>
              <a:rPr lang="fr-CA" sz="2200" dirty="0" smtClean="0">
                <a:ea typeface="MS PGothic" charset="0"/>
              </a:rPr>
              <a:t>P</a:t>
            </a:r>
            <a:r>
              <a:rPr lang="fr-CA" sz="2200" dirty="0" smtClean="0">
                <a:ea typeface="MS PGothic" charset="0"/>
              </a:rPr>
              <a:t>rojet </a:t>
            </a:r>
            <a:r>
              <a:rPr lang="fr-CA" sz="2200" dirty="0" smtClean="0">
                <a:ea typeface="MS PGothic" charset="0"/>
              </a:rPr>
              <a:t>ORI-OAI, UNIT</a:t>
            </a:r>
          </a:p>
          <a:p>
            <a:pPr lvl="1"/>
            <a:r>
              <a:rPr lang="fr-CA" sz="2200" dirty="0" smtClean="0">
                <a:ea typeface="MS PGothic" charset="0"/>
              </a:rPr>
              <a:t>Groupe GTN-Québec (groupe </a:t>
            </a:r>
            <a:r>
              <a:rPr lang="fr-CA" sz="2200" dirty="0" err="1" smtClean="0">
                <a:ea typeface="MS PGothic" charset="0"/>
              </a:rPr>
              <a:t>interordres</a:t>
            </a:r>
            <a:r>
              <a:rPr lang="fr-CA" sz="2200" dirty="0" smtClean="0">
                <a:ea typeface="MS PGothic" charset="0"/>
              </a:rPr>
              <a:t> </a:t>
            </a:r>
            <a:r>
              <a:rPr lang="fr-CA" sz="2200" dirty="0" smtClean="0">
                <a:ea typeface="MS PGothic" charset="0"/>
              </a:rPr>
              <a:t>sur les </a:t>
            </a:r>
            <a:r>
              <a:rPr lang="fr-CA" sz="2200" dirty="0" smtClean="0">
                <a:ea typeface="MS PGothic" charset="0"/>
              </a:rPr>
              <a:t>normes et standards TI pour l’apprentissage, la formation et l’éducation)</a:t>
            </a:r>
            <a:endParaRPr lang="fr-CA" sz="2200" dirty="0" smtClean="0">
              <a:ea typeface="MS PGothic" charset="0"/>
            </a:endParaRPr>
          </a:p>
          <a:p>
            <a:pPr lvl="1">
              <a:buFontTx/>
              <a:buNone/>
            </a:pPr>
            <a:endParaRPr lang="fr-CA" dirty="0">
              <a:effectLst>
                <a:outerShdw blurRad="38100" dist="38100" dir="2700000" algn="tl">
                  <a:srgbClr val="04617B"/>
                </a:outerShdw>
              </a:effectLst>
              <a:latin typeface="Tahoma" charset="0"/>
              <a:ea typeface="MS PGothic" charset="0"/>
            </a:endParaRPr>
          </a:p>
          <a:p>
            <a:pPr lvl="1">
              <a:buFontTx/>
              <a:buNone/>
            </a:pPr>
            <a:endParaRPr lang="fr-FR" dirty="0">
              <a:effectLst>
                <a:outerShdw blurRad="38100" dist="38100" dir="2700000" algn="tl">
                  <a:srgbClr val="04617B"/>
                </a:outerShdw>
              </a:effectLst>
              <a:latin typeface="Tahoma" charset="0"/>
              <a:ea typeface="MS PGothic" charset="0"/>
            </a:endParaRPr>
          </a:p>
          <a:p>
            <a:pPr lvl="1">
              <a:buFont typeface="Wingdings" charset="0"/>
              <a:buChar char="Ø"/>
            </a:pPr>
            <a:endParaRPr lang="fr-FR" dirty="0">
              <a:effectLst>
                <a:outerShdw blurRad="38100" dist="38100" dir="2700000" algn="tl">
                  <a:srgbClr val="04617B"/>
                </a:outerShdw>
              </a:effectLst>
              <a:latin typeface="Tahoma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2255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pPr algn="l"/>
            <a:r>
              <a:rPr lang="fr-FR" sz="3600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  <a:ea typeface="MS PGothic" charset="0"/>
              </a:rPr>
              <a:t>Publics cibles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5" y="1628800"/>
            <a:ext cx="8136904" cy="4976812"/>
          </a:xfrm>
        </p:spPr>
        <p:txBody>
          <a:bodyPr>
            <a:normAutofit/>
          </a:bodyPr>
          <a:lstStyle/>
          <a:p>
            <a:r>
              <a:rPr lang="fr-FR" sz="2400" dirty="0">
                <a:ea typeface="MS PGothic" charset="0"/>
              </a:rPr>
              <a:t>Fournisseurs de ressources </a:t>
            </a:r>
            <a:r>
              <a:rPr lang="fr-FR" sz="2200" dirty="0">
                <a:ea typeface="MS PGothic" charset="0"/>
              </a:rPr>
              <a:t>(</a:t>
            </a:r>
            <a:r>
              <a:rPr lang="fr-CA" sz="2200" dirty="0">
                <a:ea typeface="MS PGothic" charset="0"/>
              </a:rPr>
              <a:t>institutions </a:t>
            </a:r>
            <a:r>
              <a:rPr lang="fr-CA" sz="2200" dirty="0" smtClean="0">
                <a:ea typeface="MS PGothic" charset="0"/>
              </a:rPr>
              <a:t>d’enseignement, </a:t>
            </a:r>
            <a:r>
              <a:rPr lang="fr-CA" altLang="ja-JP" sz="2200" dirty="0" smtClean="0">
                <a:ea typeface="MS PGothic" charset="0"/>
              </a:rPr>
              <a:t>centres </a:t>
            </a:r>
            <a:r>
              <a:rPr lang="fr-CA" altLang="ja-JP" sz="2200" dirty="0">
                <a:ea typeface="MS PGothic" charset="0"/>
              </a:rPr>
              <a:t>multimédias, bibliothèques…) </a:t>
            </a:r>
            <a:endParaRPr lang="fr-FR" sz="2200" dirty="0">
              <a:ea typeface="MS PGothic" charset="0"/>
            </a:endParaRPr>
          </a:p>
          <a:p>
            <a:pPr lvl="1"/>
            <a:r>
              <a:rPr lang="fr-CA" sz="2200" dirty="0">
                <a:ea typeface="MS PGothic" charset="0"/>
              </a:rPr>
              <a:t>Les fournisseurs </a:t>
            </a:r>
            <a:r>
              <a:rPr lang="fr-CA" altLang="ja-JP" sz="2200" dirty="0">
                <a:ea typeface="MS PGothic" charset="0"/>
              </a:rPr>
              <a:t>doivent disposer d’outils pour </a:t>
            </a:r>
            <a:r>
              <a:rPr lang="fr-CA" altLang="ja-JP" sz="2200" dirty="0" smtClean="0">
                <a:ea typeface="MS PGothic" charset="0"/>
              </a:rPr>
              <a:t>exposer leurs ressources au moissonnage quel que soit leur format de </a:t>
            </a:r>
            <a:r>
              <a:rPr lang="fr-CA" altLang="ja-JP" sz="2200" dirty="0" smtClean="0">
                <a:ea typeface="MS PGothic" charset="0"/>
              </a:rPr>
              <a:t>métadonnées</a:t>
            </a:r>
            <a:endParaRPr lang="en-GB" altLang="ja-JP" sz="2200" dirty="0">
              <a:ea typeface="MS PGothic" charset="0"/>
            </a:endParaRPr>
          </a:p>
          <a:p>
            <a:pPr lvl="1"/>
            <a:r>
              <a:rPr lang="fr-CA" sz="2200" dirty="0">
                <a:ea typeface="MS PGothic" charset="0"/>
              </a:rPr>
              <a:t>Les fournisseurs ne souhaitant pas investir techniquement pour exposer leurs ressources devraient pouvoir installer rapidement </a:t>
            </a:r>
            <a:r>
              <a:rPr lang="fr-CA" sz="2200" dirty="0" smtClean="0">
                <a:ea typeface="MS PGothic" charset="0"/>
              </a:rPr>
              <a:t>une passerelle vers les normes </a:t>
            </a:r>
          </a:p>
          <a:p>
            <a:r>
              <a:rPr lang="fr-FR" sz="2400" dirty="0" smtClean="0">
                <a:ea typeface="MS PGothic" charset="0"/>
              </a:rPr>
              <a:t>Diffuseurs </a:t>
            </a:r>
            <a:r>
              <a:rPr lang="fr-FR" sz="2400" dirty="0">
                <a:ea typeface="MS PGothic" charset="0"/>
              </a:rPr>
              <a:t>de </a:t>
            </a:r>
            <a:r>
              <a:rPr lang="fr-FR" sz="2400" dirty="0" smtClean="0">
                <a:ea typeface="MS PGothic" charset="0"/>
              </a:rPr>
              <a:t>ressources (portails, LCMS, RSS,…) </a:t>
            </a:r>
            <a:endParaRPr lang="fr-FR" sz="2400" dirty="0">
              <a:ea typeface="MS PGothic" charset="0"/>
            </a:endParaRPr>
          </a:p>
          <a:p>
            <a:pPr lvl="1"/>
            <a:r>
              <a:rPr lang="fr-FR" sz="2200" dirty="0" smtClean="0">
                <a:ea typeface="MS PGothic" charset="0"/>
              </a:rPr>
              <a:t>Multiplication des points </a:t>
            </a:r>
            <a:r>
              <a:rPr lang="fr-FR" sz="2200" dirty="0">
                <a:ea typeface="MS PGothic" charset="0"/>
              </a:rPr>
              <a:t>d’accès </a:t>
            </a:r>
            <a:r>
              <a:rPr lang="fr-FR" sz="2200" dirty="0" smtClean="0">
                <a:ea typeface="MS PGothic" charset="0"/>
              </a:rPr>
              <a:t>proches des </a:t>
            </a:r>
            <a:r>
              <a:rPr lang="fr-FR" sz="2200" dirty="0" smtClean="0">
                <a:ea typeface="MS PGothic" charset="0"/>
              </a:rPr>
              <a:t>usagers</a:t>
            </a:r>
            <a:endParaRPr lang="fr-FR" sz="2200" dirty="0">
              <a:ea typeface="MS PGothic" charset="0"/>
            </a:endParaRPr>
          </a:p>
          <a:p>
            <a:r>
              <a:rPr lang="fr-FR" sz="2400" dirty="0">
                <a:ea typeface="MS PGothic" charset="0"/>
              </a:rPr>
              <a:t>Utilisateurs de ressources (professeurs, étudiants)</a:t>
            </a:r>
          </a:p>
          <a:p>
            <a:pPr lvl="1"/>
            <a:r>
              <a:rPr lang="fr-FR" sz="2200" dirty="0">
                <a:ea typeface="MS PGothic" charset="0"/>
              </a:rPr>
              <a:t>Moissonnages personnalisés à partir de sources dont la qualité est </a:t>
            </a:r>
            <a:r>
              <a:rPr lang="fr-FR" sz="2200" dirty="0" smtClean="0">
                <a:ea typeface="MS PGothic" charset="0"/>
              </a:rPr>
              <a:t>garantie; accès à des collections</a:t>
            </a:r>
            <a:endParaRPr lang="fr-FR" sz="2200" dirty="0">
              <a:ea typeface="MS PGothic" charset="0"/>
            </a:endParaRPr>
          </a:p>
          <a:p>
            <a:endParaRPr lang="fr-FR" dirty="0">
              <a:effectLst>
                <a:outerShdw blurRad="38100" dist="38100" dir="2700000" algn="tl">
                  <a:srgbClr val="04617B"/>
                </a:outerShdw>
              </a:effectLst>
              <a:latin typeface="Tahoma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1076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/>
          <a:lstStyle/>
          <a:p>
            <a:pPr algn="l"/>
            <a:r>
              <a:rPr lang="fr-FR" sz="32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  <a:ea typeface="MS PGothic" charset="0"/>
              </a:rPr>
              <a:t>Objectifs généraux de BRER</a:t>
            </a:r>
            <a:endParaRPr lang="fr-FR" sz="3200" dirty="0">
              <a:effectLst>
                <a:outerShdw blurRad="38100" dist="38100" dir="2700000" algn="tl">
                  <a:srgbClr val="FFFFFF"/>
                </a:outerShdw>
              </a:effectLst>
              <a:latin typeface="Tahoma" charset="0"/>
              <a:ea typeface="MS PGothic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772816"/>
            <a:ext cx="8568952" cy="4675188"/>
          </a:xfrm>
        </p:spPr>
        <p:txBody>
          <a:bodyPr>
            <a:noAutofit/>
          </a:bodyPr>
          <a:lstStyle/>
          <a:p>
            <a:pPr marL="850392" lvl="1" indent="-457200">
              <a:buFont typeface="+mj-lt"/>
              <a:buAutoNum type="arabicPeriod"/>
            </a:pPr>
            <a:r>
              <a:rPr lang="fr-CA" dirty="0">
                <a:ea typeface="MS PGothic" charset="0"/>
              </a:rPr>
              <a:t>Fournir les outils pour </a:t>
            </a:r>
            <a:r>
              <a:rPr lang="fr-CA" dirty="0" smtClean="0">
                <a:ea typeface="MS PGothic" charset="0"/>
              </a:rPr>
              <a:t>accéder à une </a:t>
            </a:r>
            <a:r>
              <a:rPr lang="fr-CA" dirty="0">
                <a:ea typeface="MS PGothic" charset="0"/>
              </a:rPr>
              <a:t>masse critique de ressources d</a:t>
            </a:r>
            <a:r>
              <a:rPr lang="en-CA" dirty="0">
                <a:ea typeface="MS PGothic" charset="0"/>
              </a:rPr>
              <a:t>’</a:t>
            </a:r>
            <a:r>
              <a:rPr lang="fr-CA" altLang="ja-JP" dirty="0">
                <a:ea typeface="MS PGothic" charset="0"/>
              </a:rPr>
              <a:t>enseignement et d</a:t>
            </a:r>
            <a:r>
              <a:rPr lang="en-CA" altLang="ja-JP" dirty="0">
                <a:ea typeface="MS PGothic" charset="0"/>
              </a:rPr>
              <a:t>’</a:t>
            </a:r>
            <a:r>
              <a:rPr lang="fr-CA" altLang="ja-JP" dirty="0">
                <a:ea typeface="MS PGothic" charset="0"/>
              </a:rPr>
              <a:t>apprentissage (RÉA) par </a:t>
            </a:r>
            <a:r>
              <a:rPr lang="fr-CA" altLang="ja-JP" dirty="0" smtClean="0">
                <a:ea typeface="MS PGothic" charset="0"/>
              </a:rPr>
              <a:t>moissonnage </a:t>
            </a:r>
            <a:r>
              <a:rPr lang="fr-CA" altLang="ja-JP" dirty="0">
                <a:ea typeface="MS PGothic" charset="0"/>
              </a:rPr>
              <a:t>des banques en </a:t>
            </a:r>
            <a:r>
              <a:rPr lang="fr-CA" altLang="ja-JP" dirty="0" smtClean="0">
                <a:ea typeface="MS PGothic" charset="0"/>
              </a:rPr>
              <a:t>réseau</a:t>
            </a:r>
            <a:endParaRPr lang="en-GB" altLang="ja-JP" dirty="0">
              <a:ea typeface="MS PGothic" charset="0"/>
            </a:endParaRPr>
          </a:p>
          <a:p>
            <a:pPr marL="850392" lvl="1" indent="-457200">
              <a:buFont typeface="+mj-lt"/>
              <a:buAutoNum type="arabicPeriod"/>
            </a:pPr>
            <a:r>
              <a:rPr lang="fr-CA" dirty="0">
                <a:ea typeface="MS PGothic" charset="0"/>
              </a:rPr>
              <a:t>Mutualiser </a:t>
            </a:r>
            <a:r>
              <a:rPr lang="fr-CA" altLang="ja-JP" dirty="0">
                <a:ea typeface="MS PGothic" charset="0"/>
              </a:rPr>
              <a:t>les développements des systèmes Paloma, Eurêka et ORI-OAI, sur de nouvelles </a:t>
            </a:r>
            <a:r>
              <a:rPr lang="fr-CA" altLang="ja-JP" dirty="0" smtClean="0">
                <a:ea typeface="MS PGothic" charset="0"/>
              </a:rPr>
              <a:t>bases</a:t>
            </a:r>
            <a:endParaRPr lang="en-GB" altLang="ja-JP" dirty="0">
              <a:ea typeface="MS PGothic" charset="0"/>
            </a:endParaRPr>
          </a:p>
          <a:p>
            <a:pPr marL="850392" lvl="1" indent="-457200">
              <a:buFont typeface="+mj-lt"/>
              <a:buAutoNum type="arabicPeriod"/>
            </a:pPr>
            <a:r>
              <a:rPr lang="fr-CA" dirty="0" smtClean="0">
                <a:ea typeface="MS PGothic" charset="0"/>
              </a:rPr>
              <a:t>Consolider </a:t>
            </a:r>
            <a:r>
              <a:rPr lang="fr-CA" dirty="0">
                <a:ea typeface="MS PGothic" charset="0"/>
              </a:rPr>
              <a:t>et développer le partenariat entre les opérateurs de banques de ressources </a:t>
            </a:r>
            <a:r>
              <a:rPr lang="fr-CA" dirty="0" smtClean="0">
                <a:ea typeface="MS PGothic" charset="0"/>
              </a:rPr>
              <a:t>francophones </a:t>
            </a:r>
            <a:endParaRPr lang="en-GB" dirty="0">
              <a:ea typeface="MS PGothic" charset="0"/>
            </a:endParaRPr>
          </a:p>
          <a:p>
            <a:pPr marL="850392" lvl="1" indent="-457200">
              <a:buFont typeface="+mj-lt"/>
              <a:buAutoNum type="arabicPeriod"/>
            </a:pPr>
            <a:r>
              <a:rPr lang="fr-CA" dirty="0" smtClean="0">
                <a:ea typeface="MS PGothic" charset="0"/>
              </a:rPr>
              <a:t>Mettre </a:t>
            </a:r>
            <a:r>
              <a:rPr lang="fr-CA" dirty="0">
                <a:ea typeface="MS PGothic" charset="0"/>
              </a:rPr>
              <a:t>en place des outils méthodologiques soutenant la qualité des banques de </a:t>
            </a:r>
            <a:r>
              <a:rPr lang="fr-CA" dirty="0" smtClean="0">
                <a:ea typeface="MS PGothic" charset="0"/>
              </a:rPr>
              <a:t>ressources</a:t>
            </a:r>
            <a:endParaRPr lang="en-GB" dirty="0">
              <a:ea typeface="MS PGothic" charset="0"/>
            </a:endParaRPr>
          </a:p>
          <a:p>
            <a:pPr marL="850392" lvl="1" indent="-457200">
              <a:buFont typeface="+mj-lt"/>
              <a:buAutoNum type="arabicPeriod"/>
            </a:pPr>
            <a:r>
              <a:rPr lang="fr-CA" dirty="0" smtClean="0">
                <a:ea typeface="MS PGothic" charset="0"/>
              </a:rPr>
              <a:t>Pérenniser l’</a:t>
            </a:r>
            <a:r>
              <a:rPr lang="fr-CA" altLang="ja-JP" dirty="0" smtClean="0">
                <a:ea typeface="MS PGothic" charset="0"/>
              </a:rPr>
              <a:t>expertise acquise dans les référentiels de </a:t>
            </a:r>
            <a:r>
              <a:rPr lang="fr-CA" altLang="ja-JP" dirty="0">
                <a:ea typeface="MS PGothic" charset="0"/>
              </a:rPr>
              <a:t>ressources </a:t>
            </a:r>
            <a:r>
              <a:rPr lang="fr-CA" altLang="ja-JP" dirty="0" smtClean="0">
                <a:ea typeface="MS PGothic" charset="0"/>
              </a:rPr>
              <a:t>et </a:t>
            </a:r>
            <a:r>
              <a:rPr lang="fr-CA" altLang="ja-JP" dirty="0" smtClean="0">
                <a:ea typeface="MS PGothic" charset="0"/>
              </a:rPr>
              <a:t>leur </a:t>
            </a:r>
            <a:r>
              <a:rPr lang="fr-CA" altLang="ja-JP" dirty="0" smtClean="0">
                <a:ea typeface="MS PGothic" charset="0"/>
              </a:rPr>
              <a:t>référencement </a:t>
            </a:r>
            <a:endParaRPr lang="en-GB" dirty="0"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6416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99592" y="704088"/>
            <a:ext cx="7787208" cy="780696"/>
          </a:xfrm>
        </p:spPr>
        <p:txBody>
          <a:bodyPr>
            <a:noAutofit/>
          </a:bodyPr>
          <a:lstStyle/>
          <a:p>
            <a:r>
              <a:rPr lang="fr-FR" sz="3600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  <a:ea typeface="MS PGothic" charset="0"/>
              </a:rPr>
              <a:t>Services BRER </a:t>
            </a:r>
            <a:br>
              <a:rPr lang="fr-FR" sz="3600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  <a:ea typeface="MS PGothic" charset="0"/>
              </a:rPr>
            </a:br>
            <a:r>
              <a:rPr lang="fr-FR" sz="2400" b="1" dirty="0">
                <a:solidFill>
                  <a:srgbClr val="009DD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  <a:ea typeface="MS PGothic" charset="0"/>
              </a:rPr>
              <a:t>Composante : </a:t>
            </a:r>
            <a:r>
              <a:rPr lang="fr-FR" sz="2400" b="1" dirty="0" smtClean="0">
                <a:solidFill>
                  <a:srgbClr val="009DD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  <a:ea typeface="MS PGothic" charset="0"/>
              </a:rPr>
              <a:t>Soutenir les communautés</a:t>
            </a:r>
            <a:endParaRPr lang="fr-FR" sz="2000" b="1" dirty="0">
              <a:solidFill>
                <a:srgbClr val="009DD9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1526959"/>
            <a:ext cx="7056784" cy="5326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5208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re 1"/>
          <p:cNvSpPr>
            <a:spLocks noGrp="1"/>
          </p:cNvSpPr>
          <p:nvPr>
            <p:ph type="title"/>
          </p:nvPr>
        </p:nvSpPr>
        <p:spPr>
          <a:xfrm>
            <a:off x="1259632" y="332656"/>
            <a:ext cx="7823200" cy="1431925"/>
          </a:xfrm>
        </p:spPr>
        <p:txBody>
          <a:bodyPr/>
          <a:lstStyle/>
          <a:p>
            <a:pPr algn="l"/>
            <a:r>
              <a:rPr lang="fr-FR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  <a:ea typeface="MS PGothic" charset="0"/>
              </a:rPr>
              <a:t>Services BRER </a:t>
            </a:r>
            <a:br>
              <a:rPr lang="fr-FR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  <a:ea typeface="MS PGothic" charset="0"/>
              </a:rPr>
            </a:br>
            <a:r>
              <a:rPr lang="fr-FR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  <a:ea typeface="MS PGothic" charset="0"/>
              </a:rPr>
              <a:t>Composante : </a:t>
            </a:r>
            <a:r>
              <a:rPr lang="fr-FR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  <a:ea typeface="MS PGothic" charset="0"/>
              </a:rPr>
              <a:t>Offrir une masse critique de ressources</a:t>
            </a:r>
            <a:endParaRPr lang="fr-FR" sz="2400" b="1" dirty="0">
              <a:solidFill>
                <a:schemeClr val="accent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ahoma" charset="0"/>
              <a:ea typeface="MS PGothic" charset="0"/>
            </a:endParaRPr>
          </a:p>
        </p:txBody>
      </p:sp>
      <p:pic>
        <p:nvPicPr>
          <p:cNvPr id="12291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00808"/>
            <a:ext cx="7456488" cy="501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252876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1628800"/>
            <a:ext cx="7851648" cy="1828800"/>
          </a:xfrm>
        </p:spPr>
        <p:txBody>
          <a:bodyPr>
            <a:normAutofit fontScale="90000"/>
          </a:bodyPr>
          <a:lstStyle/>
          <a:p>
            <a:r>
              <a:rPr lang="fr-CA" dirty="0" smtClean="0"/>
              <a:t/>
            </a:r>
            <a:br>
              <a:rPr lang="fr-CA" dirty="0" smtClean="0"/>
            </a:br>
            <a:r>
              <a:rPr lang="fr-CA" dirty="0"/>
              <a:t> </a:t>
            </a:r>
            <a:r>
              <a:rPr lang="fr-CA" sz="5400" dirty="0" smtClean="0"/>
              <a:t>Système </a:t>
            </a:r>
            <a:r>
              <a:rPr lang="fr-CA" dirty="0" smtClean="0"/>
              <a:t>COMÈTE</a:t>
            </a:r>
            <a:br>
              <a:rPr lang="fr-CA" dirty="0" smtClean="0"/>
            </a:br>
            <a:r>
              <a:rPr lang="fr-CA" sz="4400" dirty="0" smtClean="0"/>
              <a:t>Gestionnaire de métadonnées</a:t>
            </a:r>
            <a:endParaRPr lang="en-US" dirty="0"/>
          </a:p>
        </p:txBody>
      </p:sp>
      <p:sp>
        <p:nvSpPr>
          <p:cNvPr id="4" name="ZoneTexte 3"/>
          <p:cNvSpPr txBox="1"/>
          <p:nvPr/>
        </p:nvSpPr>
        <p:spPr>
          <a:xfrm>
            <a:off x="971600" y="5301208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/>
              <a:t>Projet BRER</a:t>
            </a:r>
            <a:endParaRPr lang="fr-FR" sz="3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5959</TotalTime>
  <Words>1310</Words>
  <Application>Microsoft Office PowerPoint</Application>
  <PresentationFormat>Affichage à l'écran (4:3)</PresentationFormat>
  <Paragraphs>202</Paragraphs>
  <Slides>38</Slides>
  <Notes>4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38</vt:i4>
      </vt:variant>
    </vt:vector>
  </HeadingPairs>
  <TitlesOfParts>
    <vt:vector size="39" baseType="lpstr">
      <vt:lpstr>Flow</vt:lpstr>
      <vt:lpstr>  Projet BRER Banque de ressources éducatives en réseau</vt:lpstr>
      <vt:lpstr>Activités des partenaires </vt:lpstr>
      <vt:lpstr>Développement des référentiels </vt:lpstr>
      <vt:lpstr>Projet BRER : données générales</vt:lpstr>
      <vt:lpstr>Publics cibles</vt:lpstr>
      <vt:lpstr>Objectifs généraux de BRER</vt:lpstr>
      <vt:lpstr>Services BRER  Composante : Soutenir les communautés</vt:lpstr>
      <vt:lpstr>Services BRER  Composante : Offrir une masse critique de ressources</vt:lpstr>
      <vt:lpstr>  Système COMÈTE Gestionnaire de métadonnées</vt:lpstr>
      <vt:lpstr>Comète</vt:lpstr>
      <vt:lpstr>Problématique</vt:lpstr>
      <vt:lpstr>Objectifs de Comète</vt:lpstr>
      <vt:lpstr>Métadonnées</vt:lpstr>
      <vt:lpstr>Comment éviter ceci ?</vt:lpstr>
      <vt:lpstr>Mise en relation complète</vt:lpstr>
      <vt:lpstr>Interfaces usager (IU)</vt:lpstr>
      <vt:lpstr>IU - Recherche</vt:lpstr>
      <vt:lpstr>IU - Ajout fiches</vt:lpstr>
      <vt:lpstr>Architecture - vue générale</vt:lpstr>
      <vt:lpstr>Resource Description Framework (RDF)</vt:lpstr>
      <vt:lpstr>Fedora Commons</vt:lpstr>
      <vt:lpstr>Gestion des identités</vt:lpstr>
      <vt:lpstr>Gestion des vocabulaires</vt:lpstr>
      <vt:lpstr>Vocabulaire - équivalence</vt:lpstr>
      <vt:lpstr>Vocabulaire - spécialisation</vt:lpstr>
      <vt:lpstr>Stockage des données - Fedora</vt:lpstr>
      <vt:lpstr>Stockage des triplets</vt:lpstr>
      <vt:lpstr>Recherche</vt:lpstr>
      <vt:lpstr>Exemples de recherche</vt:lpstr>
      <vt:lpstr>Métamodèle</vt:lpstr>
      <vt:lpstr>Structure du métamodèle</vt:lpstr>
      <vt:lpstr>Avantages techniques</vt:lpstr>
      <vt:lpstr>Avantages pour les usagers</vt:lpstr>
      <vt:lpstr>Interopérabilité</vt:lpstr>
      <vt:lpstr>Vision : un espace francophone de partage</vt:lpstr>
      <vt:lpstr>Pourquoi pas Google ?</vt:lpstr>
      <vt:lpstr>En conclusion…</vt:lpstr>
      <vt:lpstr>Questions? Commentaires?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Projet COMETE</dc:title>
  <dc:creator>Alexis Miara</dc:creator>
  <cp:lastModifiedBy>mcharpentier</cp:lastModifiedBy>
  <cp:revision>254</cp:revision>
  <dcterms:created xsi:type="dcterms:W3CDTF">2012-03-26T13:46:45Z</dcterms:created>
  <dcterms:modified xsi:type="dcterms:W3CDTF">2012-04-10T21:49:12Z</dcterms:modified>
</cp:coreProperties>
</file>